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21" Type="http://schemas.openxmlformats.org/officeDocument/2006/relationships/slide" Target="slides/slide16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13ac0e2c4ec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13ac0e2c4ec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13ac0e2c4ec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13ac0e2c4ec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13ac0e2c4ec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13ac0e2c4ec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13ac0e2c4ec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13ac0e2c4ec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13b506df76a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13b506df76a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13ac0e2c4ec_0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Google Shape;170;g13ac0e2c4ec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13ac0e2c4ec_0_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Google Shape;176;g13ac0e2c4ec_0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13ab1d19112_0_8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13ab1d19112_0_8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13ab1d19112_0_8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13ab1d19112_0_8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13ab1d19112_0_8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13ab1d19112_0_8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13ab1d19112_0_8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13ab1d19112_0_8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13ab1d19112_0_88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13ab1d19112_0_8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13b506df76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13b506df76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13ac0e2c4ec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13ac0e2c4ec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13ac0e2c4ec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13ac0e2c4ec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jpg"/><Relationship Id="rId4" Type="http://schemas.openxmlformats.org/officeDocument/2006/relationships/image" Target="../media/image2.png"/><Relationship Id="rId5" Type="http://schemas.openxmlformats.org/officeDocument/2006/relationships/image" Target="../media/image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9.jpg"/><Relationship Id="rId4" Type="http://schemas.openxmlformats.org/officeDocument/2006/relationships/image" Target="../media/image2.png"/><Relationship Id="rId5" Type="http://schemas.openxmlformats.org/officeDocument/2006/relationships/image" Target="../media/image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5.jpg"/><Relationship Id="rId4" Type="http://schemas.openxmlformats.org/officeDocument/2006/relationships/image" Target="../media/image2.png"/><Relationship Id="rId5" Type="http://schemas.openxmlformats.org/officeDocument/2006/relationships/image" Target="../media/image1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7.jpg"/><Relationship Id="rId4" Type="http://schemas.openxmlformats.org/officeDocument/2006/relationships/image" Target="../media/image2.png"/><Relationship Id="rId5" Type="http://schemas.openxmlformats.org/officeDocument/2006/relationships/image" Target="../media/image1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mybinder.org/" TargetMode="External"/><Relationship Id="rId4" Type="http://schemas.openxmlformats.org/officeDocument/2006/relationships/image" Target="../media/image2.png"/><Relationship Id="rId5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jpg"/><Relationship Id="rId4" Type="http://schemas.openxmlformats.org/officeDocument/2006/relationships/image" Target="../media/image2.png"/><Relationship Id="rId5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hyperlink" Target="http://149.165.154.162:3000" TargetMode="External"/><Relationship Id="rId4" Type="http://schemas.openxmlformats.org/officeDocument/2006/relationships/image" Target="../media/image2.png"/><Relationship Id="rId5" Type="http://schemas.openxmlformats.org/officeDocument/2006/relationships/image" Target="../media/image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jpg"/><Relationship Id="rId4" Type="http://schemas.openxmlformats.org/officeDocument/2006/relationships/image" Target="../media/image2.png"/><Relationship Id="rId5" Type="http://schemas.openxmlformats.org/officeDocument/2006/relationships/image" Target="../media/image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jpg"/><Relationship Id="rId4" Type="http://schemas.openxmlformats.org/officeDocument/2006/relationships/image" Target="../media/image2.png"/><Relationship Id="rId5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457200" rtl="0" algn="ctr">
              <a:lnSpc>
                <a:spcPct val="115000"/>
              </a:lnSpc>
              <a:spcBef>
                <a:spcPts val="0"/>
              </a:spcBef>
              <a:spcAft>
                <a:spcPts val="3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600"/>
              <a:t>A Framework to capture and reproduce the Absolute State of Jupyter Notebooks</a:t>
            </a:r>
            <a:endParaRPr/>
          </a:p>
        </p:txBody>
      </p:sp>
      <p:pic>
        <p:nvPicPr>
          <p:cNvPr id="55" name="Google Shape;5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36392" y="4703624"/>
            <a:ext cx="1407608" cy="439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731650"/>
            <a:ext cx="1462200" cy="38382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311700" y="38545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55000" lnSpcReduction="2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rgbClr val="595959"/>
                </a:solidFill>
              </a:rPr>
              <a:t>Dimuthu Wannipurage</a:t>
            </a:r>
            <a:endParaRPr sz="2800">
              <a:solidFill>
                <a:srgbClr val="595959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rgbClr val="595959"/>
                </a:solidFill>
              </a:rPr>
              <a:t>Cyber Infrastructure Integration Research Center</a:t>
            </a:r>
            <a:endParaRPr sz="2800">
              <a:solidFill>
                <a:srgbClr val="595959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>
                <a:solidFill>
                  <a:srgbClr val="595959"/>
                </a:solidFill>
              </a:rPr>
              <a:t>Indiana University</a:t>
            </a:r>
            <a:endParaRPr sz="2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Capturing External Data dependencies</a:t>
            </a:r>
            <a:endParaRPr/>
          </a:p>
        </p:txBody>
      </p:sp>
      <p:sp>
        <p:nvSpPr>
          <p:cNvPr id="130" name="Google Shape;130;p2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Dedicated magic extension to filter out relevant data files and ignore unnecessary library and temporary files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Creating the metadata file which tracks original file names to a unique identifier</a:t>
            </a:r>
            <a:endParaRPr/>
          </a:p>
        </p:txBody>
      </p:sp>
      <p:pic>
        <p:nvPicPr>
          <p:cNvPr id="131" name="Google Shape;131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10700" y="2251175"/>
            <a:ext cx="6340250" cy="27429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Google Shape;132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736392" y="4703624"/>
            <a:ext cx="1407608" cy="439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" name="Google Shape;133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0" y="4731650"/>
            <a:ext cx="1462200" cy="383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Capturing Notebook Session</a:t>
            </a:r>
            <a:endParaRPr/>
          </a:p>
        </p:txBody>
      </p:sp>
      <p:sp>
        <p:nvSpPr>
          <p:cNvPr id="139" name="Google Shape;139;p23"/>
          <p:cNvSpPr txBox="1"/>
          <p:nvPr>
            <p:ph idx="1" type="body"/>
          </p:nvPr>
        </p:nvSpPr>
        <p:spPr>
          <a:xfrm>
            <a:off x="192750" y="1065050"/>
            <a:ext cx="87585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Jupyter Magic extension to capture Notebook session from iPython kernel API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Filter out public objects, function and imports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Byte level serialization of those objects with the </a:t>
            </a:r>
            <a:r>
              <a:rPr lang="en"/>
              <a:t>compatibility</a:t>
            </a:r>
            <a:r>
              <a:rPr lang="en"/>
              <a:t> to reload into the memory of a different runtime </a:t>
            </a:r>
            <a:endParaRPr/>
          </a:p>
        </p:txBody>
      </p:sp>
      <p:pic>
        <p:nvPicPr>
          <p:cNvPr id="140" name="Google Shape;140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53025" y="2390200"/>
            <a:ext cx="6830500" cy="24513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" name="Google Shape;141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736392" y="4703624"/>
            <a:ext cx="1407608" cy="439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Google Shape;142;p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0" y="4731650"/>
            <a:ext cx="1462200" cy="383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Aggregating</a:t>
            </a:r>
            <a:r>
              <a:rPr lang="en"/>
              <a:t> total state representation</a:t>
            </a:r>
            <a:endParaRPr/>
          </a:p>
        </p:txBody>
      </p:sp>
      <p:sp>
        <p:nvSpPr>
          <p:cNvPr id="148" name="Google Shape;148;p2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Place external data files, library imports, serialized session and Notebook file in a zip archive</a:t>
            </a:r>
            <a:endParaRPr/>
          </a:p>
        </p:txBody>
      </p:sp>
      <p:pic>
        <p:nvPicPr>
          <p:cNvPr id="149" name="Google Shape;149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00200" y="2228750"/>
            <a:ext cx="5943600" cy="2085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736392" y="4703624"/>
            <a:ext cx="1407608" cy="439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Google Shape;151;p2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0" y="4731650"/>
            <a:ext cx="1462200" cy="383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Recreating exported session</a:t>
            </a:r>
            <a:endParaRPr/>
          </a:p>
        </p:txBody>
      </p:sp>
      <p:pic>
        <p:nvPicPr>
          <p:cNvPr id="157" name="Google Shape;157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76350" y="1442525"/>
            <a:ext cx="5737702" cy="3213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8" name="Google Shape;158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736392" y="4703624"/>
            <a:ext cx="1407608" cy="439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9" name="Google Shape;159;p2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0" y="4731650"/>
            <a:ext cx="1462200" cy="383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Hands-on Session 2</a:t>
            </a:r>
            <a:endParaRPr/>
          </a:p>
        </p:txBody>
      </p:sp>
      <p:sp>
        <p:nvSpPr>
          <p:cNvPr id="165" name="Google Shape;165;p2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Running MNIST on cloud and post processing locally</a:t>
            </a:r>
            <a:endParaRPr/>
          </a:p>
        </p:txBody>
      </p:sp>
      <p:pic>
        <p:nvPicPr>
          <p:cNvPr id="166" name="Google Shape;166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36392" y="4703624"/>
            <a:ext cx="1407608" cy="439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7" name="Google Shape;167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731650"/>
            <a:ext cx="1462200" cy="383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Performance</a:t>
            </a:r>
            <a:endParaRPr/>
          </a:p>
        </p:txBody>
      </p:sp>
      <p:sp>
        <p:nvSpPr>
          <p:cNvPr id="173" name="Google Shape;173;p2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Todo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Thank You</a:t>
            </a:r>
            <a:endParaRPr/>
          </a:p>
        </p:txBody>
      </p:sp>
      <p:sp>
        <p:nvSpPr>
          <p:cNvPr id="179" name="Google Shape;179;p2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Standard Notebooks</a:t>
            </a:r>
            <a:endParaRPr/>
          </a:p>
        </p:txBody>
      </p:sp>
      <p:sp>
        <p:nvSpPr>
          <p:cNvPr id="63" name="Google Shape;63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Basic local deployment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Cloud based deployments (JupyterHub, Colab)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Reproducible Notebooks </a:t>
            </a:r>
            <a:r>
              <a:rPr lang="en" u="sng">
                <a:solidFill>
                  <a:schemeClr val="hlink"/>
                </a:solidFill>
                <a:hlinkClick r:id="rId3"/>
              </a:rPr>
              <a:t>https://mybinder.org/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Recent </a:t>
            </a:r>
            <a:r>
              <a:rPr lang="en"/>
              <a:t>Research</a:t>
            </a:r>
            <a:r>
              <a:rPr lang="en"/>
              <a:t>: Multi / Hybrid cloud notebooks</a:t>
            </a:r>
            <a:endParaRPr/>
          </a:p>
        </p:txBody>
      </p:sp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736392" y="4703624"/>
            <a:ext cx="1407608" cy="439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0" y="4731650"/>
            <a:ext cx="1462200" cy="383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Reproducibility of Notebooks: Why?</a:t>
            </a:r>
            <a:endParaRPr/>
          </a:p>
        </p:txBody>
      </p:sp>
      <p:sp>
        <p:nvSpPr>
          <p:cNvPr id="71" name="Google Shape;71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Local to Cloud, Cloud to Local deployments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Reproducing published work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Classroom learning materials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Utilizing on-demand / time-bound</a:t>
            </a:r>
            <a:r>
              <a:rPr lang="en"/>
              <a:t> resources for long running notebooks</a:t>
            </a:r>
            <a:endParaRPr/>
          </a:p>
        </p:txBody>
      </p:sp>
      <p:pic>
        <p:nvPicPr>
          <p:cNvPr id="72" name="Google Shape;72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36392" y="4703624"/>
            <a:ext cx="1407608" cy="439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731650"/>
            <a:ext cx="1462200" cy="383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Reproducibility of a Notebook : Current Approach</a:t>
            </a:r>
            <a:endParaRPr/>
          </a:p>
        </p:txBody>
      </p:sp>
      <p:sp>
        <p:nvSpPr>
          <p:cNvPr id="79" name="Google Shape;79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Source can be distributed as an ipynb file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Library and environment setup instruction are distributed in a </a:t>
            </a:r>
            <a:r>
              <a:rPr lang="en"/>
              <a:t>separate</a:t>
            </a:r>
            <a:r>
              <a:rPr lang="en"/>
              <a:t> readme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Additional supporting files also should be handpicked and </a:t>
            </a:r>
            <a:r>
              <a:rPr lang="en"/>
              <a:t>separately</a:t>
            </a:r>
            <a:r>
              <a:rPr lang="en"/>
              <a:t> distributed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There is no standard way to capture the internal session state of a notebook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80" name="Google Shape;80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36392" y="4703624"/>
            <a:ext cx="1407608" cy="439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731650"/>
            <a:ext cx="1462200" cy="383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"/>
              <a:t>Absolute state of a Notebook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 need to capture all following states to have a fully reproducible notebook</a:t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Source code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Supporting data files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Libraries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Runtime Session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88" name="Google Shape;88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81724" y="1813396"/>
            <a:ext cx="5868802" cy="2541824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736392" y="4703624"/>
            <a:ext cx="1407608" cy="439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0" y="4731650"/>
            <a:ext cx="1462200" cy="383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Novel approach to capture absolute state of Notebooks</a:t>
            </a:r>
            <a:endParaRPr/>
          </a:p>
        </p:txBody>
      </p:sp>
      <p:sp>
        <p:nvSpPr>
          <p:cNvPr id="96" name="Google Shape;96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Jupyter Magic extensions to capture internal states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External system call monitoring to capture environment states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Well-defined state representation model and archiving techniques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Reproducing notebooks from already captured states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97" name="Google Shape;97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36392" y="4703624"/>
            <a:ext cx="1407608" cy="439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731650"/>
            <a:ext cx="1462200" cy="383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Hands-on Session 1</a:t>
            </a:r>
            <a:endParaRPr/>
          </a:p>
        </p:txBody>
      </p:sp>
      <p:sp>
        <p:nvSpPr>
          <p:cNvPr id="104" name="Google Shape;104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Go to </a:t>
            </a:r>
            <a:r>
              <a:rPr lang="en" u="sng">
                <a:solidFill>
                  <a:schemeClr val="hlink"/>
                </a:solidFill>
                <a:hlinkClick r:id="rId3"/>
              </a:rPr>
              <a:t>http://149.165.154.162:3000</a:t>
            </a:r>
            <a:r>
              <a:rPr lang="en"/>
              <a:t> and login through CILogon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Go to dashboard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Create a Notebook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Generate a random number file from </a:t>
            </a:r>
            <a:r>
              <a:rPr b="1" lang="en"/>
              <a:t>shorturl.at/jnRU8</a:t>
            </a:r>
            <a:endParaRPr b="1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Upload downloaded file to the Notebook server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Refer to the coding guide at </a:t>
            </a:r>
            <a:r>
              <a:rPr b="1" lang="en"/>
              <a:t>shorturl.at/AGKMX</a:t>
            </a:r>
            <a:endParaRPr b="1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Recreate the notebook in cloud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Recreate the notebook locally</a:t>
            </a:r>
            <a:endParaRPr/>
          </a:p>
        </p:txBody>
      </p:sp>
      <p:pic>
        <p:nvPicPr>
          <p:cNvPr id="105" name="Google Shape;10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736392" y="4703624"/>
            <a:ext cx="1407608" cy="439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0" y="4731650"/>
            <a:ext cx="1462200" cy="383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Capturing Library import information</a:t>
            </a:r>
            <a:endParaRPr/>
          </a:p>
        </p:txBody>
      </p:sp>
      <p:sp>
        <p:nvSpPr>
          <p:cNvPr id="112" name="Google Shape;112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Jupyter Magic extension to capture internal session objects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Filter out module type objects from the session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Derive corresponding versions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Export metadata </a:t>
            </a:r>
            <a:endParaRPr/>
          </a:p>
        </p:txBody>
      </p:sp>
      <p:pic>
        <p:nvPicPr>
          <p:cNvPr id="113" name="Google Shape;113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53275" y="2447875"/>
            <a:ext cx="5179924" cy="2417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Google Shape;114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736392" y="4703624"/>
            <a:ext cx="1407608" cy="439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Google Shape;115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0" y="4731650"/>
            <a:ext cx="1462200" cy="383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Capturing External Data dependencies</a:t>
            </a:r>
            <a:endParaRPr/>
          </a:p>
        </p:txBody>
      </p:sp>
      <p:sp>
        <p:nvSpPr>
          <p:cNvPr id="121" name="Google Shape;121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Side-car tracing server to monitor file system calls of the target Notebook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Unix server socket between the tracing server and ipython kernel to control monitoring operations</a:t>
            </a:r>
            <a:endParaRPr/>
          </a:p>
        </p:txBody>
      </p:sp>
      <p:pic>
        <p:nvPicPr>
          <p:cNvPr id="122" name="Google Shape;122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25350" y="2093200"/>
            <a:ext cx="4921724" cy="2530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" name="Google Shape;123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736392" y="4703624"/>
            <a:ext cx="1407608" cy="439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Google Shape;124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0" y="4731650"/>
            <a:ext cx="1462200" cy="383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