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40"/>
  </p:notesMasterIdLst>
  <p:sldIdLst>
    <p:sldId id="256" r:id="rId2"/>
    <p:sldId id="257" r:id="rId3"/>
    <p:sldId id="258" r:id="rId4"/>
    <p:sldId id="265" r:id="rId5"/>
    <p:sldId id="307" r:id="rId6"/>
    <p:sldId id="269" r:id="rId7"/>
    <p:sldId id="274" r:id="rId8"/>
    <p:sldId id="288" r:id="rId9"/>
    <p:sldId id="298" r:id="rId10"/>
    <p:sldId id="317" r:id="rId11"/>
    <p:sldId id="323" r:id="rId12"/>
    <p:sldId id="318" r:id="rId13"/>
    <p:sldId id="319" r:id="rId14"/>
    <p:sldId id="322" r:id="rId15"/>
    <p:sldId id="324" r:id="rId16"/>
    <p:sldId id="326" r:id="rId17"/>
    <p:sldId id="325" r:id="rId18"/>
    <p:sldId id="327" r:id="rId19"/>
    <p:sldId id="329" r:id="rId20"/>
    <p:sldId id="321" r:id="rId21"/>
    <p:sldId id="308" r:id="rId22"/>
    <p:sldId id="310" r:id="rId23"/>
    <p:sldId id="311" r:id="rId24"/>
    <p:sldId id="312" r:id="rId25"/>
    <p:sldId id="313" r:id="rId26"/>
    <p:sldId id="314" r:id="rId27"/>
    <p:sldId id="315" r:id="rId28"/>
    <p:sldId id="316" r:id="rId29"/>
    <p:sldId id="328" r:id="rId30"/>
    <p:sldId id="330" r:id="rId31"/>
    <p:sldId id="332" r:id="rId32"/>
    <p:sldId id="331" r:id="rId33"/>
    <p:sldId id="333" r:id="rId34"/>
    <p:sldId id="334" r:id="rId35"/>
    <p:sldId id="335" r:id="rId36"/>
    <p:sldId id="336" r:id="rId37"/>
    <p:sldId id="337" r:id="rId38"/>
    <p:sldId id="338"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02" autoAdjust="0"/>
    <p:restoredTop sz="94660"/>
  </p:normalViewPr>
  <p:slideViewPr>
    <p:cSldViewPr snapToGrid="0">
      <p:cViewPr varScale="1">
        <p:scale>
          <a:sx n="157" d="100"/>
          <a:sy n="157" d="100"/>
        </p:scale>
        <p:origin x="156"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D50606-27EB-475A-AD2B-AD00A4D25BD5}" type="datetimeFigureOut">
              <a:rPr lang="en-US" smtClean="0"/>
              <a:t>5/14/2017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07DD-84EB-401D-B4D7-4BA2C0F6E291}" type="slidenum">
              <a:rPr lang="en-US" smtClean="0"/>
              <a:t>‹#›</a:t>
            </a:fld>
            <a:endParaRPr lang="en-US"/>
          </a:p>
        </p:txBody>
      </p:sp>
    </p:spTree>
    <p:extLst>
      <p:ext uri="{BB962C8B-B14F-4D97-AF65-F5344CB8AC3E}">
        <p14:creationId xmlns:p14="http://schemas.microsoft.com/office/powerpoint/2010/main" val="3712470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B607DD-84EB-401D-B4D7-4BA2C0F6E291}" type="slidenum">
              <a:rPr lang="en-US" smtClean="0"/>
              <a:t>1</a:t>
            </a:fld>
            <a:endParaRPr lang="en-US"/>
          </a:p>
        </p:txBody>
      </p:sp>
    </p:spTree>
    <p:extLst>
      <p:ext uri="{BB962C8B-B14F-4D97-AF65-F5344CB8AC3E}">
        <p14:creationId xmlns:p14="http://schemas.microsoft.com/office/powerpoint/2010/main" val="2549213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B607DD-84EB-401D-B4D7-4BA2C0F6E291}" type="slidenum">
              <a:rPr lang="en-US" smtClean="0"/>
              <a:t>3</a:t>
            </a:fld>
            <a:endParaRPr lang="en-US"/>
          </a:p>
        </p:txBody>
      </p:sp>
    </p:spTree>
    <p:extLst>
      <p:ext uri="{BB962C8B-B14F-4D97-AF65-F5344CB8AC3E}">
        <p14:creationId xmlns:p14="http://schemas.microsoft.com/office/powerpoint/2010/main" val="698061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Value</a:t>
            </a:r>
            <a:r>
              <a:rPr lang="en-US" baseline="0" dirty="0" smtClean="0"/>
              <a:t> vs. reference depends on the context. </a:t>
            </a:r>
            <a:endParaRPr lang="en-US" dirty="0"/>
          </a:p>
        </p:txBody>
      </p:sp>
      <p:sp>
        <p:nvSpPr>
          <p:cNvPr id="4" name="Slide Number Placeholder 3"/>
          <p:cNvSpPr>
            <a:spLocks noGrp="1"/>
          </p:cNvSpPr>
          <p:nvPr>
            <p:ph type="sldNum" sz="quarter" idx="10"/>
          </p:nvPr>
        </p:nvSpPr>
        <p:spPr/>
        <p:txBody>
          <a:bodyPr/>
          <a:lstStyle/>
          <a:p>
            <a:fld id="{7FB607DD-84EB-401D-B4D7-4BA2C0F6E291}" type="slidenum">
              <a:rPr lang="en-US" smtClean="0"/>
              <a:t>4</a:t>
            </a:fld>
            <a:endParaRPr lang="en-US"/>
          </a:p>
        </p:txBody>
      </p:sp>
    </p:spTree>
    <p:extLst>
      <p:ext uri="{BB962C8B-B14F-4D97-AF65-F5344CB8AC3E}">
        <p14:creationId xmlns:p14="http://schemas.microsoft.com/office/powerpoint/2010/main" val="2781656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 for POD the members must be public, in addition to no constructor.</a:t>
            </a:r>
            <a:endParaRPr lang="en-US" dirty="0"/>
          </a:p>
        </p:txBody>
      </p:sp>
      <p:sp>
        <p:nvSpPr>
          <p:cNvPr id="4" name="Slide Number Placeholder 3"/>
          <p:cNvSpPr>
            <a:spLocks noGrp="1"/>
          </p:cNvSpPr>
          <p:nvPr>
            <p:ph type="sldNum" sz="quarter" idx="10"/>
          </p:nvPr>
        </p:nvSpPr>
        <p:spPr/>
        <p:txBody>
          <a:bodyPr/>
          <a:lstStyle/>
          <a:p>
            <a:fld id="{7FB607DD-84EB-401D-B4D7-4BA2C0F6E291}" type="slidenum">
              <a:rPr lang="en-US" smtClean="0"/>
              <a:t>8</a:t>
            </a:fld>
            <a:endParaRPr lang="en-US"/>
          </a:p>
        </p:txBody>
      </p:sp>
    </p:spTree>
    <p:extLst>
      <p:ext uri="{BB962C8B-B14F-4D97-AF65-F5344CB8AC3E}">
        <p14:creationId xmlns:p14="http://schemas.microsoft.com/office/powerpoint/2010/main" val="1112313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12492B7-6393-47B4-859F-1642EB1CA671}" type="datetime1">
              <a:rPr lang="en-US" smtClean="0"/>
              <a:t>5/14/2017</a:t>
            </a:fld>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117508-0892-4D3A-A407-67BAA61FC2E0}" type="datetime1">
              <a:rPr lang="en-US" smtClean="0"/>
              <a:t>5/14/2017</a:t>
            </a:fld>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9C9C7B-B29C-4D65-BBD8-9725D0E22219}" type="datetime1">
              <a:rPr lang="en-US" smtClean="0"/>
              <a:t>5/14/2017</a:t>
            </a:fld>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F97A19-15A3-4010-AF92-6CF4AC0C368B}" type="datetime1">
              <a:rPr lang="en-US" smtClean="0"/>
              <a:t>5/14/2017</a:t>
            </a:fld>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39B7A0-4B8A-452E-9494-BF6E200CFB93}" type="datetime1">
              <a:rPr lang="en-US" smtClean="0"/>
              <a:t>5/14/2017</a:t>
            </a:fld>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366C08-79C3-4785-A1AE-2F2248DA4B3C}" type="datetime1">
              <a:rPr lang="en-US" smtClean="0"/>
              <a:t>5/14/2017</a:t>
            </a:fld>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FB7387-6929-47CC-B3DC-1120F1C17F36}" type="datetime1">
              <a:rPr lang="en-US" smtClean="0"/>
              <a:t>5/14/2017</a:t>
            </a:fld>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4C99F9-9178-460B-939B-BAA3A203CDE6}" type="datetime1">
              <a:rPr lang="en-US" smtClean="0"/>
              <a:t>5/14/2017</a:t>
            </a:fld>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175446" y="6271550"/>
            <a:ext cx="911939" cy="365125"/>
          </a:xfrm>
        </p:spPr>
        <p:txBody>
          <a:bodyPr/>
          <a:lstStyle/>
          <a:p>
            <a:fld id="{CD69AA0C-14F5-46E5-B39E-BED4284C517F}" type="datetime1">
              <a:rPr lang="en-US" smtClean="0"/>
              <a:t>5/14/2017</a:t>
            </a:fld>
            <a:endParaRPr lang="en-US" dirty="0"/>
          </a:p>
        </p:txBody>
      </p:sp>
      <p:sp>
        <p:nvSpPr>
          <p:cNvPr id="5" name="Footer Placeholder 4"/>
          <p:cNvSpPr>
            <a:spLocks noGrp="1"/>
          </p:cNvSpPr>
          <p:nvPr>
            <p:ph type="ftr" sz="quarter" idx="11"/>
          </p:nvPr>
        </p:nvSpPr>
        <p:spPr>
          <a:xfrm>
            <a:off x="677334" y="6271551"/>
            <a:ext cx="6297612" cy="365125"/>
          </a:xfrm>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a:xfrm>
            <a:off x="8590663" y="6271549"/>
            <a:ext cx="683339"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CB5309-08F1-4C8B-AA58-1FF2E8190736}" type="datetime1">
              <a:rPr lang="en-US" smtClean="0"/>
              <a:t>5/14/2017</a:t>
            </a:fld>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B6A9463-D06C-47F2-ACEB-082C6ACFEB2E}" type="datetime1">
              <a:rPr lang="en-US" smtClean="0"/>
              <a:t>5/14/2017</a:t>
            </a:fld>
            <a:endParaRPr lang="en-US" dirty="0"/>
          </a:p>
        </p:txBody>
      </p:sp>
      <p:sp>
        <p:nvSpPr>
          <p:cNvPr id="6" name="Footer Placeholder 5"/>
          <p:cNvSpPr>
            <a:spLocks noGrp="1"/>
          </p:cNvSpPr>
          <p:nvPr>
            <p:ph type="ftr" sz="quarter" idx="11"/>
          </p:nvPr>
        </p:nvSpPr>
        <p:spPr/>
        <p:txBody>
          <a:bodyPr/>
          <a:lstStyle/>
          <a:p>
            <a:r>
              <a:rPr lang="en-US" smtClean="0"/>
              <a:t>Apache Traffic Server Summit Spring 2017</a:t>
            </a:r>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F267D4-C064-424F-9974-3955F9517078}" type="datetime1">
              <a:rPr lang="en-US" smtClean="0"/>
              <a:t>5/14/2017</a:t>
            </a:fld>
            <a:endParaRPr lang="en-US" dirty="0"/>
          </a:p>
        </p:txBody>
      </p:sp>
      <p:sp>
        <p:nvSpPr>
          <p:cNvPr id="8" name="Footer Placeholder 7"/>
          <p:cNvSpPr>
            <a:spLocks noGrp="1"/>
          </p:cNvSpPr>
          <p:nvPr>
            <p:ph type="ftr" sz="quarter" idx="11"/>
          </p:nvPr>
        </p:nvSpPr>
        <p:spPr/>
        <p:txBody>
          <a:bodyPr/>
          <a:lstStyle/>
          <a:p>
            <a:r>
              <a:rPr lang="en-US" smtClean="0"/>
              <a:t>Apache Traffic Server Summit Spring 2017</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2E2D876-07D6-4B5D-827F-B819F6125F7B}" type="datetime1">
              <a:rPr lang="en-US" smtClean="0"/>
              <a:t>5/14/2017</a:t>
            </a:fld>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A6839F-4456-47D9-995F-6C22348EB975}" type="datetime1">
              <a:rPr lang="en-US" smtClean="0"/>
              <a:t>5/14/2017</a:t>
            </a:fld>
            <a:endParaRPr lang="en-US" dirty="0"/>
          </a:p>
        </p:txBody>
      </p:sp>
      <p:sp>
        <p:nvSpPr>
          <p:cNvPr id="3" name="Footer Placeholder 2"/>
          <p:cNvSpPr>
            <a:spLocks noGrp="1"/>
          </p:cNvSpPr>
          <p:nvPr>
            <p:ph type="ftr" sz="quarter" idx="11"/>
          </p:nvPr>
        </p:nvSpPr>
        <p:spPr/>
        <p:txBody>
          <a:bodyPr/>
          <a:lstStyle/>
          <a:p>
            <a:r>
              <a:rPr lang="en-US" smtClean="0"/>
              <a:t>Apache Traffic Server Summit Spring 2017</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99711B-CA93-424C-BFC0-70418A2834C9}" type="datetime1">
              <a:rPr lang="en-US" smtClean="0"/>
              <a:t>5/14/2017</a:t>
            </a:fld>
            <a:endParaRPr lang="en-US" dirty="0"/>
          </a:p>
        </p:txBody>
      </p:sp>
      <p:sp>
        <p:nvSpPr>
          <p:cNvPr id="6" name="Footer Placeholder 5"/>
          <p:cNvSpPr>
            <a:spLocks noGrp="1"/>
          </p:cNvSpPr>
          <p:nvPr>
            <p:ph type="ftr" sz="quarter" idx="11"/>
          </p:nvPr>
        </p:nvSpPr>
        <p:spPr/>
        <p:txBody>
          <a:bodyPr/>
          <a:lstStyle/>
          <a:p>
            <a:r>
              <a:rPr lang="en-US" smtClean="0"/>
              <a:t>Apache Traffic Server Summit Spring 2017</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6CAAB7-9A4A-4CD3-94F7-F8A1010971AA}" type="datetime1">
              <a:rPr lang="en-US" smtClean="0"/>
              <a:t>5/14/2017</a:t>
            </a:fld>
            <a:endParaRPr lang="en-US" dirty="0"/>
          </a:p>
        </p:txBody>
      </p:sp>
      <p:sp>
        <p:nvSpPr>
          <p:cNvPr id="6" name="Footer Placeholder 5"/>
          <p:cNvSpPr>
            <a:spLocks noGrp="1"/>
          </p:cNvSpPr>
          <p:nvPr>
            <p:ph type="ftr" sz="quarter" idx="11"/>
          </p:nvPr>
        </p:nvSpPr>
        <p:spPr/>
        <p:txBody>
          <a:bodyPr/>
          <a:lstStyle/>
          <a:p>
            <a:r>
              <a:rPr lang="en-US" smtClean="0"/>
              <a:t>Apache Traffic Server Summit Spring 2017</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075CB2D-2626-4CE3-A8F8-4D32DEAB7586}" type="datetime1">
              <a:rPr lang="en-US" smtClean="0"/>
              <a:t>5/14/2017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Apache Traffic Server Summit Spring 2017</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 </a:t>
            </a:r>
            <a:r>
              <a:rPr lang="en-US" dirty="0" err="1" smtClean="0"/>
              <a:t>Eleventy</a:t>
            </a:r>
            <a:r>
              <a:rPr lang="en-US" dirty="0" smtClean="0"/>
              <a:t> for ATS</a:t>
            </a:r>
            <a:endParaRPr lang="en-US" dirty="0"/>
          </a:p>
        </p:txBody>
      </p:sp>
      <p:sp>
        <p:nvSpPr>
          <p:cNvPr id="3" name="Subtitle 2"/>
          <p:cNvSpPr>
            <a:spLocks noGrp="1"/>
          </p:cNvSpPr>
          <p:nvPr>
            <p:ph type="subTitle" idx="1"/>
          </p:nvPr>
        </p:nvSpPr>
        <p:spPr/>
        <p:txBody>
          <a:bodyPr/>
          <a:lstStyle/>
          <a:p>
            <a:r>
              <a:rPr lang="en-US" dirty="0" smtClean="0"/>
              <a:t>Reprise with lessons learned</a:t>
            </a:r>
          </a:p>
        </p:txBody>
      </p:sp>
    </p:spTree>
    <p:extLst>
      <p:ext uri="{BB962C8B-B14F-4D97-AF65-F5344CB8AC3E}">
        <p14:creationId xmlns:p14="http://schemas.microsoft.com/office/powerpoint/2010/main" val="1071005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Uniform initialization - arrays</a:t>
            </a:r>
            <a:endParaRPr lang="en-US" dirty="0"/>
          </a:p>
        </p:txBody>
      </p:sp>
      <p:sp>
        <p:nvSpPr>
          <p:cNvPr id="3" name="Content Placeholder 2"/>
          <p:cNvSpPr>
            <a:spLocks noGrp="1"/>
          </p:cNvSpPr>
          <p:nvPr>
            <p:ph idx="1"/>
          </p:nvPr>
        </p:nvSpPr>
        <p:spPr/>
        <p:txBody>
          <a:bodyPr/>
          <a:lstStyle/>
          <a:p>
            <a:r>
              <a:rPr lang="en-US" dirty="0" smtClean="0"/>
              <a:t>Array elements are initialized in the same order as the initialization list.</a:t>
            </a:r>
          </a:p>
          <a:p>
            <a:r>
              <a:rPr lang="en-US" dirty="0" smtClean="0"/>
              <a:t>Elements not specified are default initialized.</a:t>
            </a:r>
          </a:p>
          <a:p>
            <a:r>
              <a:rPr lang="en-US" dirty="0" smtClean="0"/>
              <a:t>An empty initialization list disables any initialization.</a:t>
            </a:r>
            <a:br>
              <a:rPr lang="en-US" dirty="0" smtClean="0"/>
            </a:br>
            <a:r>
              <a:rPr lang="en-US" dirty="0" smtClean="0"/>
              <a:t>    </a:t>
            </a:r>
            <a:r>
              <a:rPr lang="en-US" dirty="0" err="1"/>
              <a:t>i</a:t>
            </a:r>
            <a:r>
              <a:rPr lang="en-US" dirty="0" err="1" smtClean="0"/>
              <a:t>nt</a:t>
            </a:r>
            <a:r>
              <a:rPr lang="en-US" dirty="0" smtClean="0"/>
              <a:t> v[10] = {}; // uninitialized array</a:t>
            </a:r>
          </a:p>
          <a:p>
            <a:r>
              <a:rPr lang="en-US" dirty="0" smtClean="0"/>
              <a:t>A single </a:t>
            </a:r>
            <a:r>
              <a:rPr lang="en-US" u="sng" dirty="0" smtClean="0"/>
              <a:t>{0}</a:t>
            </a:r>
            <a:r>
              <a:rPr lang="en-US" dirty="0" smtClean="0"/>
              <a:t> for an array of integral values zero initializes the entire array.</a:t>
            </a:r>
            <a:br>
              <a:rPr lang="en-US" dirty="0" smtClean="0"/>
            </a:br>
            <a:r>
              <a:rPr lang="en-US" dirty="0" smtClean="0"/>
              <a:t>      </a:t>
            </a:r>
            <a:r>
              <a:rPr lang="en-US" dirty="0" err="1"/>
              <a:t>Int</a:t>
            </a:r>
            <a:r>
              <a:rPr lang="en-US" dirty="0"/>
              <a:t> v[10] = {0} // zero initialized </a:t>
            </a:r>
            <a:r>
              <a:rPr lang="en-US" dirty="0" smtClean="0"/>
              <a:t>array</a:t>
            </a:r>
          </a:p>
          <a:p>
            <a:pPr lvl="1"/>
            <a:r>
              <a:rPr lang="en-US" dirty="0" smtClean="0"/>
              <a:t>First element gets the explicit ‘0’</a:t>
            </a:r>
          </a:p>
          <a:p>
            <a:pPr lvl="1"/>
            <a:r>
              <a:rPr lang="en-US" dirty="0" smtClean="0"/>
              <a:t>Other elements are default initialized, which for integral types is ‘0’</a:t>
            </a:r>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054299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Generated Method Control</a:t>
            </a:r>
            <a:endParaRPr lang="en-US" dirty="0"/>
          </a:p>
        </p:txBody>
      </p:sp>
      <p:sp>
        <p:nvSpPr>
          <p:cNvPr id="3" name="Content Placeholder 2"/>
          <p:cNvSpPr>
            <a:spLocks noGrp="1"/>
          </p:cNvSpPr>
          <p:nvPr>
            <p:ph idx="1"/>
          </p:nvPr>
        </p:nvSpPr>
        <p:spPr/>
        <p:txBody>
          <a:bodyPr/>
          <a:lstStyle/>
          <a:p>
            <a:r>
              <a:rPr lang="en-US" dirty="0" smtClean="0"/>
              <a:t>There are a number of methods that can be generated by the compiler.</a:t>
            </a:r>
          </a:p>
          <a:p>
            <a:pPr lvl="1"/>
            <a:r>
              <a:rPr lang="en-US" dirty="0" smtClean="0"/>
              <a:t>Default constructor, destructor copy constructor, move constructor, copy assignment, move assignment</a:t>
            </a:r>
          </a:p>
          <a:p>
            <a:r>
              <a:rPr lang="en-US" dirty="0" smtClean="0"/>
              <a:t>Whether a method is generated is deterministic but the rules are a bit obscure.</a:t>
            </a:r>
          </a:p>
          <a:p>
            <a:r>
              <a:rPr lang="en-US" dirty="0" err="1" smtClean="0"/>
              <a:t>Eleventy</a:t>
            </a:r>
            <a:r>
              <a:rPr lang="en-US" dirty="0" smtClean="0"/>
              <a:t> enables direct control via the </a:t>
            </a:r>
            <a:r>
              <a:rPr lang="en-US" u="sng" dirty="0" smtClean="0"/>
              <a:t>default</a:t>
            </a:r>
            <a:r>
              <a:rPr lang="en-US" dirty="0" smtClean="0"/>
              <a:t> and </a:t>
            </a:r>
            <a:r>
              <a:rPr lang="en-US" u="sng" dirty="0" smtClean="0"/>
              <a:t>delete</a:t>
            </a:r>
            <a:r>
              <a:rPr lang="en-US" dirty="0" smtClean="0"/>
              <a:t> keywords attached to the method declarations. </a:t>
            </a:r>
            <a:r>
              <a:rPr lang="en-US" u="sng" dirty="0"/>
              <a:t>d</a:t>
            </a:r>
            <a:r>
              <a:rPr lang="en-US" u="sng" dirty="0" smtClean="0"/>
              <a:t>efault</a:t>
            </a:r>
            <a:r>
              <a:rPr lang="en-US" dirty="0" smtClean="0"/>
              <a:t> forces the compiler to generate the method and </a:t>
            </a:r>
            <a:r>
              <a:rPr lang="en-US" u="sng" dirty="0" smtClean="0"/>
              <a:t>delete</a:t>
            </a:r>
            <a:r>
              <a:rPr lang="en-US" dirty="0" smtClean="0"/>
              <a:t> forces the compiler to not generate it.</a:t>
            </a:r>
          </a:p>
          <a:p>
            <a:r>
              <a:rPr lang="en-US" dirty="0" smtClean="0"/>
              <a:t>Example: Force the default constructor for class </a:t>
            </a:r>
            <a:r>
              <a:rPr lang="en-US" u="sng" dirty="0" smtClean="0"/>
              <a:t>Bob</a:t>
            </a:r>
            <a:r>
              <a:rPr lang="en-US" dirty="0" smtClean="0"/>
              <a:t> – </a:t>
            </a:r>
            <a:r>
              <a:rPr lang="en-US" u="sng" dirty="0" smtClean="0"/>
              <a:t>Bob() = default;</a:t>
            </a:r>
            <a:endParaRPr lang="en-US" dirty="0" smtClean="0"/>
          </a:p>
          <a:p>
            <a:pPr lvl="1"/>
            <a:r>
              <a:rPr lang="en-US" dirty="0" smtClean="0"/>
              <a:t>Modeled on pure virtual method definitions.</a:t>
            </a:r>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820854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a:t>
            </a:r>
            <a:r>
              <a:rPr lang="en-US" dirty="0" err="1" smtClean="0"/>
              <a:t>Eleventy</a:t>
            </a:r>
            <a:r>
              <a:rPr lang="en-US" dirty="0" smtClean="0"/>
              <a:t> – an example</a:t>
            </a:r>
            <a:endParaRPr lang="en-US" dirty="0"/>
          </a:p>
        </p:txBody>
      </p:sp>
      <p:sp>
        <p:nvSpPr>
          <p:cNvPr id="6" name="Text Placeholder 5"/>
          <p:cNvSpPr>
            <a:spLocks noGrp="1"/>
          </p:cNvSpPr>
          <p:nvPr>
            <p:ph type="body" idx="1"/>
          </p:nvPr>
        </p:nvSpPr>
        <p:spPr/>
        <p:txBody>
          <a:bodyPr/>
          <a:lstStyle/>
          <a:p>
            <a:r>
              <a:rPr lang="en-US" dirty="0" smtClean="0"/>
              <a:t>Fixing up </a:t>
            </a:r>
            <a:r>
              <a:rPr lang="en-US" u="sng" dirty="0" err="1" smtClean="0"/>
              <a:t>AclRecord</a:t>
            </a: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2146105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Current code.</a:t>
            </a:r>
            <a:endParaRPr lang="en-US" dirty="0"/>
          </a:p>
        </p:txBody>
      </p:sp>
      <p:sp>
        <p:nvSpPr>
          <p:cNvPr id="14" name="Content Placeholder 13"/>
          <p:cNvSpPr>
            <a:spLocks noGrp="1"/>
          </p:cNvSpPr>
          <p:nvPr>
            <p:ph idx="1"/>
          </p:nvPr>
        </p:nvSpPr>
        <p:spPr/>
        <p:txBody>
          <a:bodyPr>
            <a:normAutofit fontScale="77500" lnSpcReduction="20000"/>
          </a:bodyPr>
          <a:lstStyle/>
          <a:p>
            <a:pPr marL="0" indent="0">
              <a:lnSpc>
                <a:spcPct val="120000"/>
              </a:lnSpc>
              <a:spcBef>
                <a:spcPts val="200"/>
              </a:spcBef>
              <a:buNone/>
            </a:pPr>
            <a:r>
              <a:rPr lang="en-US" dirty="0" err="1"/>
              <a:t>struct</a:t>
            </a:r>
            <a:r>
              <a:rPr lang="en-US" dirty="0"/>
              <a:t> </a:t>
            </a:r>
            <a:r>
              <a:rPr lang="en-US" dirty="0" err="1"/>
              <a:t>AclRecord</a:t>
            </a:r>
            <a:r>
              <a:rPr lang="en-US" dirty="0"/>
              <a:t> {</a:t>
            </a:r>
          </a:p>
          <a:p>
            <a:pPr marL="0" indent="0">
              <a:lnSpc>
                <a:spcPct val="120000"/>
              </a:lnSpc>
              <a:spcBef>
                <a:spcPts val="200"/>
              </a:spcBef>
              <a:buNone/>
            </a:pPr>
            <a:r>
              <a:rPr lang="en-US" dirty="0" smtClean="0"/>
              <a:t>  </a:t>
            </a:r>
            <a:r>
              <a:rPr lang="en-US" dirty="0"/>
              <a:t>uint32_t _</a:t>
            </a:r>
            <a:r>
              <a:rPr lang="en-US" dirty="0" err="1"/>
              <a:t>method_mask</a:t>
            </a:r>
            <a:r>
              <a:rPr lang="en-US" dirty="0"/>
              <a:t>;</a:t>
            </a:r>
          </a:p>
          <a:p>
            <a:pPr marL="0" indent="0">
              <a:lnSpc>
                <a:spcPct val="120000"/>
              </a:lnSpc>
              <a:spcBef>
                <a:spcPts val="200"/>
              </a:spcBef>
              <a:buNone/>
            </a:pPr>
            <a:r>
              <a:rPr lang="en-US" dirty="0"/>
              <a:t>  </a:t>
            </a:r>
            <a:r>
              <a:rPr lang="en-US" dirty="0" err="1"/>
              <a:t>int</a:t>
            </a:r>
            <a:r>
              <a:rPr lang="en-US" dirty="0"/>
              <a:t> _</a:t>
            </a:r>
            <a:r>
              <a:rPr lang="en-US" dirty="0" err="1"/>
              <a:t>src_line</a:t>
            </a:r>
            <a:r>
              <a:rPr lang="en-US" dirty="0"/>
              <a:t>;</a:t>
            </a:r>
          </a:p>
          <a:p>
            <a:pPr marL="0" indent="0">
              <a:lnSpc>
                <a:spcPct val="120000"/>
              </a:lnSpc>
              <a:spcBef>
                <a:spcPts val="200"/>
              </a:spcBef>
              <a:buNone/>
            </a:pPr>
            <a:r>
              <a:rPr lang="en-US" dirty="0"/>
              <a:t>  </a:t>
            </a:r>
            <a:r>
              <a:rPr lang="en-US" dirty="0" err="1"/>
              <a:t>typedef</a:t>
            </a:r>
            <a:r>
              <a:rPr lang="en-US" dirty="0"/>
              <a:t> </a:t>
            </a:r>
            <a:r>
              <a:rPr lang="en-US" dirty="0" err="1"/>
              <a:t>std</a:t>
            </a:r>
            <a:r>
              <a:rPr lang="en-US" dirty="0"/>
              <a:t>::set&lt;</a:t>
            </a:r>
            <a:r>
              <a:rPr lang="en-US" dirty="0" err="1"/>
              <a:t>std</a:t>
            </a:r>
            <a:r>
              <a:rPr lang="en-US" dirty="0"/>
              <a:t>::string&gt; </a:t>
            </a:r>
            <a:r>
              <a:rPr lang="en-US" dirty="0" err="1"/>
              <a:t>MethodSet</a:t>
            </a:r>
            <a:r>
              <a:rPr lang="en-US" dirty="0"/>
              <a:t>;</a:t>
            </a:r>
          </a:p>
          <a:p>
            <a:pPr marL="0" indent="0">
              <a:lnSpc>
                <a:spcPct val="120000"/>
              </a:lnSpc>
              <a:spcBef>
                <a:spcPts val="200"/>
              </a:spcBef>
              <a:buNone/>
            </a:pPr>
            <a:r>
              <a:rPr lang="en-US" dirty="0"/>
              <a:t>  </a:t>
            </a:r>
            <a:r>
              <a:rPr lang="en-US" dirty="0" err="1"/>
              <a:t>MethodSet</a:t>
            </a:r>
            <a:r>
              <a:rPr lang="en-US" dirty="0"/>
              <a:t> _</a:t>
            </a:r>
            <a:r>
              <a:rPr lang="en-US" dirty="0" err="1"/>
              <a:t>nonstandard_methods</a:t>
            </a:r>
            <a:r>
              <a:rPr lang="en-US" dirty="0"/>
              <a:t>;</a:t>
            </a:r>
          </a:p>
          <a:p>
            <a:pPr marL="0" indent="0">
              <a:lnSpc>
                <a:spcPct val="120000"/>
              </a:lnSpc>
              <a:spcBef>
                <a:spcPts val="200"/>
              </a:spcBef>
              <a:buNone/>
            </a:pPr>
            <a:r>
              <a:rPr lang="en-US" dirty="0"/>
              <a:t>  bool _</a:t>
            </a:r>
            <a:r>
              <a:rPr lang="en-US" dirty="0" err="1"/>
              <a:t>deny_nonstandard_methods</a:t>
            </a:r>
            <a:r>
              <a:rPr lang="en-US" dirty="0"/>
              <a:t>;</a:t>
            </a:r>
          </a:p>
          <a:p>
            <a:pPr marL="0" indent="0">
              <a:lnSpc>
                <a:spcPct val="120000"/>
              </a:lnSpc>
              <a:spcBef>
                <a:spcPts val="200"/>
              </a:spcBef>
              <a:buNone/>
            </a:pPr>
            <a:r>
              <a:rPr lang="en-US" dirty="0"/>
              <a:t>  static </a:t>
            </a:r>
            <a:r>
              <a:rPr lang="en-US" dirty="0" err="1"/>
              <a:t>const</a:t>
            </a:r>
            <a:r>
              <a:rPr lang="en-US" dirty="0"/>
              <a:t> uint32_t ALL_METHOD_MASK = ~0; // Mask for all methods.</a:t>
            </a:r>
          </a:p>
          <a:p>
            <a:pPr marL="0" indent="0">
              <a:lnSpc>
                <a:spcPct val="120000"/>
              </a:lnSpc>
              <a:spcBef>
                <a:spcPts val="200"/>
              </a:spcBef>
              <a:buNone/>
            </a:pPr>
            <a:endParaRPr lang="en-US" dirty="0"/>
          </a:p>
          <a:p>
            <a:pPr marL="0" indent="0">
              <a:lnSpc>
                <a:spcPct val="120000"/>
              </a:lnSpc>
              <a:spcBef>
                <a:spcPts val="200"/>
              </a:spcBef>
              <a:buNone/>
            </a:pPr>
            <a:r>
              <a:rPr lang="en-US" dirty="0" err="1" smtClean="0"/>
              <a:t>AclRecord</a:t>
            </a:r>
            <a:r>
              <a:rPr lang="en-US" dirty="0"/>
              <a:t>() : _</a:t>
            </a:r>
            <a:r>
              <a:rPr lang="en-US" dirty="0" err="1"/>
              <a:t>method_mask</a:t>
            </a:r>
            <a:r>
              <a:rPr lang="en-US" dirty="0"/>
              <a:t>(0), _</a:t>
            </a:r>
            <a:r>
              <a:rPr lang="en-US" dirty="0" err="1"/>
              <a:t>src_line</a:t>
            </a:r>
            <a:r>
              <a:rPr lang="en-US" dirty="0"/>
              <a:t>(0), _</a:t>
            </a:r>
            <a:r>
              <a:rPr lang="en-US" dirty="0" err="1"/>
              <a:t>deny_nonstandard_methods</a:t>
            </a:r>
            <a:r>
              <a:rPr lang="en-US" dirty="0"/>
              <a:t>(false) {}</a:t>
            </a:r>
          </a:p>
          <a:p>
            <a:pPr marL="0" indent="0">
              <a:lnSpc>
                <a:spcPct val="120000"/>
              </a:lnSpc>
              <a:spcBef>
                <a:spcPts val="200"/>
              </a:spcBef>
              <a:buNone/>
            </a:pPr>
            <a:r>
              <a:rPr lang="en-US" dirty="0"/>
              <a:t>  </a:t>
            </a:r>
            <a:r>
              <a:rPr lang="en-US" dirty="0" err="1"/>
              <a:t>AclRecord</a:t>
            </a:r>
            <a:r>
              <a:rPr lang="en-US" dirty="0"/>
              <a:t>(uint32_t </a:t>
            </a:r>
            <a:r>
              <a:rPr lang="en-US" dirty="0" err="1"/>
              <a:t>method_mask</a:t>
            </a:r>
            <a:r>
              <a:rPr lang="en-US" dirty="0"/>
              <a:t>) : _</a:t>
            </a:r>
            <a:r>
              <a:rPr lang="en-US" dirty="0" err="1"/>
              <a:t>method_mask</a:t>
            </a:r>
            <a:r>
              <a:rPr lang="en-US" dirty="0"/>
              <a:t>(</a:t>
            </a:r>
            <a:r>
              <a:rPr lang="en-US" dirty="0" err="1"/>
              <a:t>method_mask</a:t>
            </a:r>
            <a:r>
              <a:rPr lang="en-US" dirty="0"/>
              <a:t>), _</a:t>
            </a:r>
            <a:r>
              <a:rPr lang="en-US" dirty="0" err="1"/>
              <a:t>src_line</a:t>
            </a:r>
            <a:r>
              <a:rPr lang="en-US" dirty="0"/>
              <a:t>(0), _</a:t>
            </a:r>
            <a:r>
              <a:rPr lang="en-US" dirty="0" err="1"/>
              <a:t>deny_nonstandard_methods</a:t>
            </a:r>
            <a:r>
              <a:rPr lang="en-US" dirty="0"/>
              <a:t>(false) {}</a:t>
            </a:r>
          </a:p>
          <a:p>
            <a:pPr marL="0" indent="0">
              <a:lnSpc>
                <a:spcPct val="120000"/>
              </a:lnSpc>
              <a:spcBef>
                <a:spcPts val="200"/>
              </a:spcBef>
              <a:buNone/>
            </a:pPr>
            <a:r>
              <a:rPr lang="en-US" dirty="0"/>
              <a:t>  </a:t>
            </a:r>
            <a:r>
              <a:rPr lang="en-US" dirty="0" err="1"/>
              <a:t>AclRecord</a:t>
            </a:r>
            <a:r>
              <a:rPr lang="en-US" dirty="0"/>
              <a:t>(uint32_t </a:t>
            </a:r>
            <a:r>
              <a:rPr lang="en-US" dirty="0" err="1"/>
              <a:t>method_mask</a:t>
            </a:r>
            <a:r>
              <a:rPr lang="en-US" dirty="0"/>
              <a:t>, </a:t>
            </a:r>
            <a:r>
              <a:rPr lang="en-US" dirty="0" err="1"/>
              <a:t>int</a:t>
            </a:r>
            <a:r>
              <a:rPr lang="en-US" dirty="0"/>
              <a:t> ln, </a:t>
            </a:r>
            <a:r>
              <a:rPr lang="en-US" dirty="0" err="1"/>
              <a:t>const</a:t>
            </a:r>
            <a:r>
              <a:rPr lang="en-US" dirty="0"/>
              <a:t> </a:t>
            </a:r>
            <a:r>
              <a:rPr lang="en-US" dirty="0" err="1"/>
              <a:t>MethodSet</a:t>
            </a:r>
            <a:r>
              <a:rPr lang="en-US" dirty="0"/>
              <a:t> &amp;</a:t>
            </a:r>
            <a:r>
              <a:rPr lang="en-US" dirty="0" err="1"/>
              <a:t>nonstandard_methods</a:t>
            </a:r>
            <a:r>
              <a:rPr lang="en-US" dirty="0"/>
              <a:t>, bool </a:t>
            </a:r>
            <a:r>
              <a:rPr lang="en-US" dirty="0" err="1" smtClean="0"/>
              <a:t>deny_nonstandard</a:t>
            </a:r>
            <a:r>
              <a:rPr lang="en-US" dirty="0" smtClean="0"/>
              <a:t>)</a:t>
            </a:r>
            <a:endParaRPr lang="en-US" dirty="0"/>
          </a:p>
          <a:p>
            <a:pPr marL="0" indent="0">
              <a:lnSpc>
                <a:spcPct val="120000"/>
              </a:lnSpc>
              <a:spcBef>
                <a:spcPts val="200"/>
              </a:spcBef>
              <a:buNone/>
            </a:pPr>
            <a:r>
              <a:rPr lang="en-US" dirty="0"/>
              <a:t>    : _</a:t>
            </a:r>
            <a:r>
              <a:rPr lang="en-US" dirty="0" err="1"/>
              <a:t>method_mask</a:t>
            </a:r>
            <a:r>
              <a:rPr lang="en-US" dirty="0"/>
              <a:t>(</a:t>
            </a:r>
            <a:r>
              <a:rPr lang="en-US" dirty="0" err="1"/>
              <a:t>method_mask</a:t>
            </a:r>
            <a:r>
              <a:rPr lang="en-US" dirty="0"/>
              <a:t>),</a:t>
            </a:r>
          </a:p>
          <a:p>
            <a:pPr marL="0" indent="0">
              <a:lnSpc>
                <a:spcPct val="120000"/>
              </a:lnSpc>
              <a:spcBef>
                <a:spcPts val="200"/>
              </a:spcBef>
              <a:buNone/>
            </a:pPr>
            <a:r>
              <a:rPr lang="en-US" dirty="0"/>
              <a:t>      _</a:t>
            </a:r>
            <a:r>
              <a:rPr lang="en-US" dirty="0" err="1"/>
              <a:t>src_line</a:t>
            </a:r>
            <a:r>
              <a:rPr lang="en-US" dirty="0"/>
              <a:t>(ln),</a:t>
            </a:r>
          </a:p>
          <a:p>
            <a:pPr marL="0" indent="0">
              <a:lnSpc>
                <a:spcPct val="120000"/>
              </a:lnSpc>
              <a:spcBef>
                <a:spcPts val="200"/>
              </a:spcBef>
              <a:buNone/>
            </a:pPr>
            <a:r>
              <a:rPr lang="en-US" dirty="0"/>
              <a:t>      _</a:t>
            </a:r>
            <a:r>
              <a:rPr lang="en-US" dirty="0" err="1"/>
              <a:t>nonstandard_methods</a:t>
            </a:r>
            <a:r>
              <a:rPr lang="en-US" dirty="0"/>
              <a:t>(</a:t>
            </a:r>
            <a:r>
              <a:rPr lang="en-US" dirty="0" err="1"/>
              <a:t>nonstandard_methods</a:t>
            </a:r>
            <a:r>
              <a:rPr lang="en-US" dirty="0"/>
              <a:t>),</a:t>
            </a:r>
          </a:p>
          <a:p>
            <a:pPr marL="0" indent="0">
              <a:lnSpc>
                <a:spcPct val="120000"/>
              </a:lnSpc>
              <a:spcBef>
                <a:spcPts val="200"/>
              </a:spcBef>
              <a:buNone/>
            </a:pPr>
            <a:r>
              <a:rPr lang="en-US" dirty="0"/>
              <a:t>      _</a:t>
            </a:r>
            <a:r>
              <a:rPr lang="en-US" dirty="0" err="1" smtClean="0"/>
              <a:t>deny_nonstandard_methods</a:t>
            </a:r>
            <a:r>
              <a:rPr lang="en-US" dirty="0" smtClean="0"/>
              <a:t>(</a:t>
            </a:r>
            <a:r>
              <a:rPr lang="en-US" dirty="0" err="1" smtClean="0"/>
              <a:t>deny_nonstandard</a:t>
            </a:r>
            <a:r>
              <a:rPr lang="en-US" dirty="0" smtClean="0"/>
              <a:t>)</a:t>
            </a:r>
            <a:endParaRPr lang="en-US" dirty="0"/>
          </a:p>
          <a:p>
            <a:pPr marL="0" indent="0">
              <a:lnSpc>
                <a:spcPct val="120000"/>
              </a:lnSpc>
              <a:spcBef>
                <a:spcPts val="200"/>
              </a:spcBef>
              <a:buNone/>
            </a:pPr>
            <a:r>
              <a:rPr lang="en-US" dirty="0"/>
              <a:t>  {</a:t>
            </a:r>
          </a:p>
          <a:p>
            <a:pPr marL="0" indent="0">
              <a:lnSpc>
                <a:spcPct val="120000"/>
              </a:lnSpc>
              <a:spcBef>
                <a:spcPts val="200"/>
              </a:spcBef>
              <a:buNone/>
            </a:pPr>
            <a:r>
              <a:rPr lang="en-US" dirty="0"/>
              <a:t>  }</a:t>
            </a:r>
          </a:p>
          <a:p>
            <a:pPr marL="0" indent="0">
              <a:lnSpc>
                <a:spcPct val="120000"/>
              </a:lnSpc>
              <a:spcBef>
                <a:spcPts val="200"/>
              </a:spcBef>
              <a:buNone/>
            </a:pPr>
            <a:endParaRPr lang="en-US" dirty="0"/>
          </a:p>
        </p:txBody>
      </p:sp>
      <p:sp>
        <p:nvSpPr>
          <p:cNvPr id="15" name="Text Placeholder 14"/>
          <p:cNvSpPr>
            <a:spLocks noGrp="1"/>
          </p:cNvSpPr>
          <p:nvPr>
            <p:ph type="body" sz="half" idx="2"/>
          </p:nvPr>
        </p:nvSpPr>
        <p:spPr/>
        <p:txBody>
          <a:bodyPr/>
          <a:lstStyle/>
          <a:p>
            <a:r>
              <a:rPr lang="en-US" dirty="0" smtClean="0"/>
              <a:t>Let’s add declaration initialization and clean up the constructors.</a:t>
            </a: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2380903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Constructor cleanup</a:t>
            </a:r>
            <a:endParaRPr lang="en-US" dirty="0"/>
          </a:p>
        </p:txBody>
      </p:sp>
      <p:sp>
        <p:nvSpPr>
          <p:cNvPr id="3" name="Content Placeholder 2"/>
          <p:cNvSpPr>
            <a:spLocks noGrp="1"/>
          </p:cNvSpPr>
          <p:nvPr>
            <p:ph idx="1"/>
          </p:nvPr>
        </p:nvSpPr>
        <p:spPr/>
        <p:txBody>
          <a:bodyPr>
            <a:normAutofit fontScale="77500" lnSpcReduction="20000"/>
          </a:bodyPr>
          <a:lstStyle/>
          <a:p>
            <a:pPr marL="0" indent="0">
              <a:lnSpc>
                <a:spcPct val="120000"/>
              </a:lnSpc>
              <a:spcBef>
                <a:spcPts val="200"/>
              </a:spcBef>
              <a:buNone/>
            </a:pPr>
            <a:r>
              <a:rPr lang="en-US" dirty="0" err="1"/>
              <a:t>struct</a:t>
            </a:r>
            <a:r>
              <a:rPr lang="en-US" dirty="0"/>
              <a:t> </a:t>
            </a:r>
            <a:r>
              <a:rPr lang="en-US" dirty="0" err="1"/>
              <a:t>AclRecord</a:t>
            </a:r>
            <a:r>
              <a:rPr lang="en-US" dirty="0"/>
              <a:t> {</a:t>
            </a:r>
          </a:p>
          <a:p>
            <a:pPr marL="0" indent="0">
              <a:lnSpc>
                <a:spcPct val="120000"/>
              </a:lnSpc>
              <a:spcBef>
                <a:spcPts val="200"/>
              </a:spcBef>
              <a:buNone/>
            </a:pPr>
            <a:r>
              <a:rPr lang="en-US" dirty="0"/>
              <a:t>  uint32_t </a:t>
            </a:r>
            <a:r>
              <a:rPr lang="en-US" dirty="0">
                <a:solidFill>
                  <a:srgbClr val="00B050"/>
                </a:solidFill>
              </a:rPr>
              <a:t>_</a:t>
            </a:r>
            <a:r>
              <a:rPr lang="en-US" dirty="0" err="1">
                <a:solidFill>
                  <a:srgbClr val="00B050"/>
                </a:solidFill>
              </a:rPr>
              <a:t>method_mask</a:t>
            </a:r>
            <a:r>
              <a:rPr lang="en-US" dirty="0">
                <a:solidFill>
                  <a:srgbClr val="00B050"/>
                </a:solidFill>
              </a:rPr>
              <a:t> = 0</a:t>
            </a:r>
            <a:r>
              <a:rPr lang="en-US" dirty="0"/>
              <a:t>;</a:t>
            </a:r>
          </a:p>
          <a:p>
            <a:pPr marL="0" indent="0">
              <a:lnSpc>
                <a:spcPct val="120000"/>
              </a:lnSpc>
              <a:spcBef>
                <a:spcPts val="200"/>
              </a:spcBef>
              <a:buNone/>
            </a:pPr>
            <a:r>
              <a:rPr lang="en-US" dirty="0"/>
              <a:t>  </a:t>
            </a:r>
            <a:r>
              <a:rPr lang="en-US" dirty="0" err="1"/>
              <a:t>int</a:t>
            </a:r>
            <a:r>
              <a:rPr lang="en-US" dirty="0"/>
              <a:t> </a:t>
            </a:r>
            <a:r>
              <a:rPr lang="en-US" dirty="0">
                <a:solidFill>
                  <a:srgbClr val="00B050"/>
                </a:solidFill>
              </a:rPr>
              <a:t>_</a:t>
            </a:r>
            <a:r>
              <a:rPr lang="en-US" dirty="0" err="1">
                <a:solidFill>
                  <a:srgbClr val="00B050"/>
                </a:solidFill>
              </a:rPr>
              <a:t>src_line</a:t>
            </a:r>
            <a:r>
              <a:rPr lang="en-US" dirty="0">
                <a:solidFill>
                  <a:srgbClr val="00B050"/>
                </a:solidFill>
              </a:rPr>
              <a:t> = 0</a:t>
            </a:r>
            <a:r>
              <a:rPr lang="en-US" dirty="0"/>
              <a:t>;</a:t>
            </a:r>
          </a:p>
          <a:p>
            <a:pPr marL="0" indent="0">
              <a:lnSpc>
                <a:spcPct val="120000"/>
              </a:lnSpc>
              <a:spcBef>
                <a:spcPts val="200"/>
              </a:spcBef>
              <a:buNone/>
            </a:pPr>
            <a:r>
              <a:rPr lang="da-DK" dirty="0"/>
              <a:t>  typedef std::set&lt;std::string&gt; MethodSet;</a:t>
            </a:r>
          </a:p>
          <a:p>
            <a:pPr marL="0" indent="0">
              <a:lnSpc>
                <a:spcPct val="120000"/>
              </a:lnSpc>
              <a:spcBef>
                <a:spcPts val="200"/>
              </a:spcBef>
              <a:buNone/>
            </a:pPr>
            <a:r>
              <a:rPr lang="en-US" dirty="0"/>
              <a:t>  </a:t>
            </a:r>
            <a:r>
              <a:rPr lang="en-US" dirty="0" err="1"/>
              <a:t>MethodSet</a:t>
            </a:r>
            <a:r>
              <a:rPr lang="en-US" dirty="0"/>
              <a:t> _</a:t>
            </a:r>
            <a:r>
              <a:rPr lang="en-US" dirty="0" err="1"/>
              <a:t>nonstandard_methods</a:t>
            </a:r>
            <a:r>
              <a:rPr lang="en-US" dirty="0"/>
              <a:t>;</a:t>
            </a:r>
          </a:p>
          <a:p>
            <a:pPr marL="0" indent="0">
              <a:lnSpc>
                <a:spcPct val="120000"/>
              </a:lnSpc>
              <a:spcBef>
                <a:spcPts val="200"/>
              </a:spcBef>
              <a:buNone/>
            </a:pPr>
            <a:r>
              <a:rPr lang="en-US" dirty="0"/>
              <a:t>  bool </a:t>
            </a:r>
            <a:r>
              <a:rPr lang="en-US" dirty="0">
                <a:solidFill>
                  <a:srgbClr val="00B050"/>
                </a:solidFill>
              </a:rPr>
              <a:t>_</a:t>
            </a:r>
            <a:r>
              <a:rPr lang="en-US" dirty="0" err="1">
                <a:solidFill>
                  <a:srgbClr val="00B050"/>
                </a:solidFill>
              </a:rPr>
              <a:t>deny_nonstandard_methods</a:t>
            </a:r>
            <a:r>
              <a:rPr lang="en-US" dirty="0">
                <a:solidFill>
                  <a:srgbClr val="00B050"/>
                </a:solidFill>
              </a:rPr>
              <a:t> = false</a:t>
            </a:r>
            <a:r>
              <a:rPr lang="en-US" dirty="0"/>
              <a:t>;</a:t>
            </a:r>
          </a:p>
          <a:p>
            <a:pPr marL="0" indent="0">
              <a:lnSpc>
                <a:spcPct val="120000"/>
              </a:lnSpc>
              <a:spcBef>
                <a:spcPts val="200"/>
              </a:spcBef>
              <a:buNone/>
            </a:pPr>
            <a:r>
              <a:rPr lang="en-US" dirty="0"/>
              <a:t>  static </a:t>
            </a:r>
            <a:r>
              <a:rPr lang="en-US" dirty="0" err="1"/>
              <a:t>const</a:t>
            </a:r>
            <a:r>
              <a:rPr lang="en-US" dirty="0"/>
              <a:t> uint32_t ALL_METHOD_MASK = ~0; // Mask for all methods.</a:t>
            </a:r>
          </a:p>
          <a:p>
            <a:pPr marL="0" indent="0">
              <a:lnSpc>
                <a:spcPct val="120000"/>
              </a:lnSpc>
              <a:spcBef>
                <a:spcPts val="200"/>
              </a:spcBef>
              <a:buNone/>
            </a:pPr>
            <a:endParaRPr lang="en-US" dirty="0"/>
          </a:p>
          <a:p>
            <a:pPr marL="0" indent="0">
              <a:lnSpc>
                <a:spcPct val="120000"/>
              </a:lnSpc>
              <a:spcBef>
                <a:spcPts val="200"/>
              </a:spcBef>
              <a:buNone/>
            </a:pPr>
            <a:r>
              <a:rPr lang="en-US" dirty="0" err="1" smtClean="0">
                <a:solidFill>
                  <a:srgbClr val="00B050"/>
                </a:solidFill>
              </a:rPr>
              <a:t>AclRecord</a:t>
            </a:r>
            <a:r>
              <a:rPr lang="en-US" dirty="0">
                <a:solidFill>
                  <a:srgbClr val="00B050"/>
                </a:solidFill>
              </a:rPr>
              <a:t>()</a:t>
            </a:r>
            <a:r>
              <a:rPr lang="en-US" dirty="0"/>
              <a:t> {}</a:t>
            </a:r>
          </a:p>
          <a:p>
            <a:pPr marL="0" indent="0">
              <a:lnSpc>
                <a:spcPct val="120000"/>
              </a:lnSpc>
              <a:spcBef>
                <a:spcPts val="200"/>
              </a:spcBef>
              <a:buNone/>
            </a:pPr>
            <a:r>
              <a:rPr lang="en-US" dirty="0"/>
              <a:t>  </a:t>
            </a:r>
            <a:r>
              <a:rPr lang="en-US" dirty="0" err="1"/>
              <a:t>AclRecord</a:t>
            </a:r>
            <a:r>
              <a:rPr lang="en-US" dirty="0"/>
              <a:t>(uint32_t </a:t>
            </a:r>
            <a:r>
              <a:rPr lang="en-US" dirty="0" err="1"/>
              <a:t>method_mask</a:t>
            </a:r>
            <a:r>
              <a:rPr lang="en-US" dirty="0"/>
              <a:t>) </a:t>
            </a:r>
            <a:r>
              <a:rPr lang="en-US" dirty="0">
                <a:solidFill>
                  <a:srgbClr val="00B050"/>
                </a:solidFill>
              </a:rPr>
              <a:t>: _</a:t>
            </a:r>
            <a:r>
              <a:rPr lang="en-US" dirty="0" err="1">
                <a:solidFill>
                  <a:srgbClr val="00B050"/>
                </a:solidFill>
              </a:rPr>
              <a:t>method_mask</a:t>
            </a:r>
            <a:r>
              <a:rPr lang="en-US" dirty="0">
                <a:solidFill>
                  <a:srgbClr val="00B050"/>
                </a:solidFill>
              </a:rPr>
              <a:t>(</a:t>
            </a:r>
            <a:r>
              <a:rPr lang="en-US" dirty="0" err="1">
                <a:solidFill>
                  <a:srgbClr val="00B050"/>
                </a:solidFill>
              </a:rPr>
              <a:t>method_mask</a:t>
            </a:r>
            <a:r>
              <a:rPr lang="en-US" dirty="0">
                <a:solidFill>
                  <a:srgbClr val="00B050"/>
                </a:solidFill>
              </a:rPr>
              <a:t>)</a:t>
            </a:r>
            <a:r>
              <a:rPr lang="en-US" dirty="0"/>
              <a:t> {}</a:t>
            </a:r>
          </a:p>
          <a:p>
            <a:pPr marL="0" indent="0">
              <a:lnSpc>
                <a:spcPct val="120000"/>
              </a:lnSpc>
              <a:spcBef>
                <a:spcPts val="200"/>
              </a:spcBef>
              <a:buNone/>
            </a:pPr>
            <a:r>
              <a:rPr lang="en-US" dirty="0"/>
              <a:t>  </a:t>
            </a:r>
            <a:r>
              <a:rPr lang="en-US" dirty="0" err="1"/>
              <a:t>AclRecord</a:t>
            </a:r>
            <a:r>
              <a:rPr lang="en-US" dirty="0"/>
              <a:t>(uint32_t </a:t>
            </a:r>
            <a:r>
              <a:rPr lang="en-US" dirty="0" err="1"/>
              <a:t>method_mask</a:t>
            </a:r>
            <a:r>
              <a:rPr lang="en-US" dirty="0"/>
              <a:t>, </a:t>
            </a:r>
            <a:r>
              <a:rPr lang="en-US" dirty="0" err="1"/>
              <a:t>int</a:t>
            </a:r>
            <a:r>
              <a:rPr lang="en-US" dirty="0"/>
              <a:t> ln, </a:t>
            </a:r>
            <a:r>
              <a:rPr lang="en-US" dirty="0" err="1"/>
              <a:t>const</a:t>
            </a:r>
            <a:r>
              <a:rPr lang="en-US" dirty="0"/>
              <a:t> </a:t>
            </a:r>
            <a:r>
              <a:rPr lang="en-US" dirty="0" err="1"/>
              <a:t>MethodSet</a:t>
            </a:r>
            <a:r>
              <a:rPr lang="en-US" dirty="0"/>
              <a:t> &amp;</a:t>
            </a:r>
            <a:r>
              <a:rPr lang="en-US" dirty="0" err="1"/>
              <a:t>nonstandard_methods</a:t>
            </a:r>
            <a:r>
              <a:rPr lang="en-US" dirty="0"/>
              <a:t>, bool </a:t>
            </a:r>
            <a:r>
              <a:rPr lang="en-US" dirty="0" err="1" smtClean="0"/>
              <a:t>deny_nonstandard</a:t>
            </a:r>
            <a:r>
              <a:rPr lang="en-US" dirty="0" smtClean="0"/>
              <a:t>)</a:t>
            </a:r>
            <a:endParaRPr lang="en-US" dirty="0"/>
          </a:p>
          <a:p>
            <a:pPr marL="0" indent="0">
              <a:lnSpc>
                <a:spcPct val="120000"/>
              </a:lnSpc>
              <a:spcBef>
                <a:spcPts val="200"/>
              </a:spcBef>
              <a:buNone/>
            </a:pPr>
            <a:r>
              <a:rPr lang="en-US" dirty="0"/>
              <a:t>    : _</a:t>
            </a:r>
            <a:r>
              <a:rPr lang="en-US" dirty="0" err="1"/>
              <a:t>method_mask</a:t>
            </a:r>
            <a:r>
              <a:rPr lang="en-US" dirty="0"/>
              <a:t>(</a:t>
            </a:r>
            <a:r>
              <a:rPr lang="en-US" dirty="0" err="1"/>
              <a:t>method_mask</a:t>
            </a:r>
            <a:r>
              <a:rPr lang="en-US" dirty="0"/>
              <a:t>),</a:t>
            </a:r>
          </a:p>
          <a:p>
            <a:pPr marL="0" indent="0">
              <a:lnSpc>
                <a:spcPct val="120000"/>
              </a:lnSpc>
              <a:spcBef>
                <a:spcPts val="200"/>
              </a:spcBef>
              <a:buNone/>
            </a:pPr>
            <a:r>
              <a:rPr lang="en-US" dirty="0"/>
              <a:t>      _</a:t>
            </a:r>
            <a:r>
              <a:rPr lang="en-US" dirty="0" err="1"/>
              <a:t>src_line</a:t>
            </a:r>
            <a:r>
              <a:rPr lang="en-US" dirty="0"/>
              <a:t>(ln),</a:t>
            </a:r>
          </a:p>
          <a:p>
            <a:pPr marL="0" indent="0">
              <a:lnSpc>
                <a:spcPct val="120000"/>
              </a:lnSpc>
              <a:spcBef>
                <a:spcPts val="200"/>
              </a:spcBef>
              <a:buNone/>
            </a:pPr>
            <a:r>
              <a:rPr lang="en-US" dirty="0"/>
              <a:t>      _</a:t>
            </a:r>
            <a:r>
              <a:rPr lang="en-US" dirty="0" err="1"/>
              <a:t>nonstandard_methods</a:t>
            </a:r>
            <a:r>
              <a:rPr lang="en-US" dirty="0"/>
              <a:t>(</a:t>
            </a:r>
            <a:r>
              <a:rPr lang="en-US" dirty="0" err="1"/>
              <a:t>nonstandard_methods</a:t>
            </a:r>
            <a:r>
              <a:rPr lang="en-US" dirty="0"/>
              <a:t>),</a:t>
            </a:r>
          </a:p>
          <a:p>
            <a:pPr marL="0" indent="0">
              <a:lnSpc>
                <a:spcPct val="120000"/>
              </a:lnSpc>
              <a:spcBef>
                <a:spcPts val="200"/>
              </a:spcBef>
              <a:buNone/>
            </a:pPr>
            <a:r>
              <a:rPr lang="en-US" dirty="0"/>
              <a:t>      _</a:t>
            </a:r>
            <a:r>
              <a:rPr lang="en-US" dirty="0" err="1" smtClean="0"/>
              <a:t>deny_nonstandard_methods</a:t>
            </a:r>
            <a:r>
              <a:rPr lang="en-US" dirty="0" smtClean="0"/>
              <a:t>(</a:t>
            </a:r>
            <a:r>
              <a:rPr lang="en-US" dirty="0" err="1" smtClean="0"/>
              <a:t>deny_nonstandard</a:t>
            </a:r>
            <a:r>
              <a:rPr lang="en-US" dirty="0" smtClean="0"/>
              <a:t>)</a:t>
            </a:r>
            <a:endParaRPr lang="en-US" dirty="0"/>
          </a:p>
          <a:p>
            <a:pPr marL="0" indent="0">
              <a:lnSpc>
                <a:spcPct val="120000"/>
              </a:lnSpc>
              <a:spcBef>
                <a:spcPts val="200"/>
              </a:spcBef>
              <a:buNone/>
            </a:pPr>
            <a:r>
              <a:rPr lang="en-US" dirty="0"/>
              <a:t>  {</a:t>
            </a:r>
          </a:p>
          <a:p>
            <a:pPr marL="0" indent="0">
              <a:lnSpc>
                <a:spcPct val="120000"/>
              </a:lnSpc>
              <a:spcBef>
                <a:spcPts val="200"/>
              </a:spcBef>
              <a:buNone/>
            </a:pPr>
            <a:r>
              <a:rPr lang="en-US" dirty="0"/>
              <a:t>  }</a:t>
            </a:r>
          </a:p>
          <a:p>
            <a:pPr marL="0" indent="0">
              <a:lnSpc>
                <a:spcPct val="120000"/>
              </a:lnSpc>
              <a:spcBef>
                <a:spcPts val="200"/>
              </a:spcBef>
              <a:buNone/>
            </a:pPr>
            <a:endParaRPr lang="en-US" dirty="0"/>
          </a:p>
        </p:txBody>
      </p:sp>
      <p:sp>
        <p:nvSpPr>
          <p:cNvPr id="4" name="Text Placeholder 3"/>
          <p:cNvSpPr>
            <a:spLocks noGrp="1"/>
          </p:cNvSpPr>
          <p:nvPr>
            <p:ph type="body" sz="half" idx="2"/>
          </p:nvPr>
        </p:nvSpPr>
        <p:spPr/>
        <p:txBody>
          <a:bodyPr/>
          <a:lstStyle/>
          <a:p>
            <a:r>
              <a:rPr lang="en-US" dirty="0" smtClean="0"/>
              <a:t>The default constructor is now empty. The compiler can be given greater scope for optimization if it generates the code.</a:t>
            </a:r>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14</a:t>
            </a:fld>
            <a:endParaRPr lang="en-US" dirty="0"/>
          </a:p>
        </p:txBody>
      </p:sp>
    </p:spTree>
    <p:extLst>
      <p:ext uri="{BB962C8B-B14F-4D97-AF65-F5344CB8AC3E}">
        <p14:creationId xmlns:p14="http://schemas.microsoft.com/office/powerpoint/2010/main" val="71759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copying!</a:t>
            </a:r>
            <a:endParaRPr lang="en-US" dirty="0"/>
          </a:p>
        </p:txBody>
      </p:sp>
      <p:sp>
        <p:nvSpPr>
          <p:cNvPr id="3" name="Content Placeholder 2"/>
          <p:cNvSpPr>
            <a:spLocks noGrp="1"/>
          </p:cNvSpPr>
          <p:nvPr>
            <p:ph idx="1"/>
          </p:nvPr>
        </p:nvSpPr>
        <p:spPr/>
        <p:txBody>
          <a:bodyPr>
            <a:normAutofit fontScale="77500" lnSpcReduction="20000"/>
          </a:bodyPr>
          <a:lstStyle/>
          <a:p>
            <a:pPr marL="0" indent="0">
              <a:lnSpc>
                <a:spcPct val="120000"/>
              </a:lnSpc>
              <a:spcBef>
                <a:spcPts val="200"/>
              </a:spcBef>
              <a:buNone/>
            </a:pPr>
            <a:r>
              <a:rPr lang="en-US" dirty="0" err="1"/>
              <a:t>struct</a:t>
            </a:r>
            <a:r>
              <a:rPr lang="en-US" dirty="0"/>
              <a:t> </a:t>
            </a:r>
            <a:r>
              <a:rPr lang="en-US" dirty="0" err="1"/>
              <a:t>AclRecord</a:t>
            </a:r>
            <a:r>
              <a:rPr lang="en-US" dirty="0"/>
              <a:t> {</a:t>
            </a:r>
          </a:p>
          <a:p>
            <a:pPr marL="0" indent="0">
              <a:lnSpc>
                <a:spcPct val="120000"/>
              </a:lnSpc>
              <a:spcBef>
                <a:spcPts val="200"/>
              </a:spcBef>
              <a:buNone/>
            </a:pPr>
            <a:r>
              <a:rPr lang="en-US" dirty="0"/>
              <a:t>  uint32_t _</a:t>
            </a:r>
            <a:r>
              <a:rPr lang="en-US" dirty="0" err="1"/>
              <a:t>method_mask</a:t>
            </a:r>
            <a:r>
              <a:rPr lang="en-US" dirty="0"/>
              <a:t> = 0;</a:t>
            </a:r>
          </a:p>
          <a:p>
            <a:pPr marL="0" indent="0">
              <a:lnSpc>
                <a:spcPct val="120000"/>
              </a:lnSpc>
              <a:spcBef>
                <a:spcPts val="200"/>
              </a:spcBef>
              <a:buNone/>
            </a:pPr>
            <a:r>
              <a:rPr lang="en-US" dirty="0"/>
              <a:t>  </a:t>
            </a:r>
            <a:r>
              <a:rPr lang="en-US" dirty="0" err="1"/>
              <a:t>int</a:t>
            </a:r>
            <a:r>
              <a:rPr lang="en-US" dirty="0"/>
              <a:t> _</a:t>
            </a:r>
            <a:r>
              <a:rPr lang="en-US" dirty="0" err="1"/>
              <a:t>src_line</a:t>
            </a:r>
            <a:r>
              <a:rPr lang="en-US" dirty="0"/>
              <a:t> = 0;</a:t>
            </a:r>
          </a:p>
          <a:p>
            <a:pPr marL="0" indent="0">
              <a:lnSpc>
                <a:spcPct val="120000"/>
              </a:lnSpc>
              <a:spcBef>
                <a:spcPts val="200"/>
              </a:spcBef>
              <a:buNone/>
            </a:pPr>
            <a:r>
              <a:rPr lang="da-DK" dirty="0"/>
              <a:t>  typedef std::set&lt;std::string&gt; MethodSet;</a:t>
            </a:r>
          </a:p>
          <a:p>
            <a:pPr marL="0" indent="0">
              <a:lnSpc>
                <a:spcPct val="120000"/>
              </a:lnSpc>
              <a:spcBef>
                <a:spcPts val="200"/>
              </a:spcBef>
              <a:buNone/>
            </a:pPr>
            <a:r>
              <a:rPr lang="en-US" dirty="0"/>
              <a:t>  </a:t>
            </a:r>
            <a:r>
              <a:rPr lang="en-US" dirty="0" err="1"/>
              <a:t>MethodSet</a:t>
            </a:r>
            <a:r>
              <a:rPr lang="en-US" dirty="0"/>
              <a:t> _</a:t>
            </a:r>
            <a:r>
              <a:rPr lang="en-US" dirty="0" err="1"/>
              <a:t>nonstandard_methods</a:t>
            </a:r>
            <a:r>
              <a:rPr lang="en-US" dirty="0"/>
              <a:t>;</a:t>
            </a:r>
          </a:p>
          <a:p>
            <a:pPr marL="0" indent="0">
              <a:lnSpc>
                <a:spcPct val="120000"/>
              </a:lnSpc>
              <a:spcBef>
                <a:spcPts val="200"/>
              </a:spcBef>
              <a:buNone/>
            </a:pPr>
            <a:r>
              <a:rPr lang="en-US" dirty="0"/>
              <a:t>  bool _</a:t>
            </a:r>
            <a:r>
              <a:rPr lang="en-US" dirty="0" err="1"/>
              <a:t>deny_nonstandard_methods</a:t>
            </a:r>
            <a:r>
              <a:rPr lang="en-US" dirty="0"/>
              <a:t> = false;</a:t>
            </a:r>
          </a:p>
          <a:p>
            <a:pPr marL="0" indent="0">
              <a:lnSpc>
                <a:spcPct val="120000"/>
              </a:lnSpc>
              <a:spcBef>
                <a:spcPts val="200"/>
              </a:spcBef>
              <a:buNone/>
            </a:pPr>
            <a:r>
              <a:rPr lang="en-US" dirty="0"/>
              <a:t>  static </a:t>
            </a:r>
            <a:r>
              <a:rPr lang="en-US" dirty="0" err="1"/>
              <a:t>const</a:t>
            </a:r>
            <a:r>
              <a:rPr lang="en-US" dirty="0"/>
              <a:t> uint32_t ALL_METHOD_MASK = ~0; // Mask for all methods.</a:t>
            </a:r>
          </a:p>
          <a:p>
            <a:pPr marL="0" indent="0">
              <a:lnSpc>
                <a:spcPct val="120000"/>
              </a:lnSpc>
              <a:spcBef>
                <a:spcPts val="200"/>
              </a:spcBef>
              <a:buNone/>
            </a:pPr>
            <a:endParaRPr lang="en-US" dirty="0"/>
          </a:p>
          <a:p>
            <a:pPr marL="0" indent="0">
              <a:lnSpc>
                <a:spcPct val="120000"/>
              </a:lnSpc>
              <a:spcBef>
                <a:spcPts val="200"/>
              </a:spcBef>
              <a:buNone/>
            </a:pPr>
            <a:r>
              <a:rPr lang="en-US" dirty="0" smtClean="0"/>
              <a:t>  </a:t>
            </a:r>
            <a:r>
              <a:rPr lang="en-US" dirty="0" err="1" smtClean="0"/>
              <a:t>AclRecord</a:t>
            </a:r>
            <a:r>
              <a:rPr lang="en-US" dirty="0"/>
              <a:t>() </a:t>
            </a:r>
            <a:r>
              <a:rPr lang="en-US" dirty="0" smtClean="0"/>
              <a:t>= default;</a:t>
            </a:r>
            <a:endParaRPr lang="en-US" dirty="0"/>
          </a:p>
          <a:p>
            <a:pPr marL="0" indent="0">
              <a:lnSpc>
                <a:spcPct val="120000"/>
              </a:lnSpc>
              <a:spcBef>
                <a:spcPts val="200"/>
              </a:spcBef>
              <a:buNone/>
            </a:pPr>
            <a:r>
              <a:rPr lang="en-US" dirty="0"/>
              <a:t>  </a:t>
            </a:r>
            <a:r>
              <a:rPr lang="en-US" dirty="0" err="1"/>
              <a:t>AclRecord</a:t>
            </a:r>
            <a:r>
              <a:rPr lang="en-US" dirty="0"/>
              <a:t>(uint32_t </a:t>
            </a:r>
            <a:r>
              <a:rPr lang="en-US" dirty="0" err="1"/>
              <a:t>method_mask</a:t>
            </a:r>
            <a:r>
              <a:rPr lang="en-US" dirty="0"/>
              <a:t>) : _</a:t>
            </a:r>
            <a:r>
              <a:rPr lang="en-US" dirty="0" err="1"/>
              <a:t>method_mask</a:t>
            </a:r>
            <a:r>
              <a:rPr lang="en-US" dirty="0"/>
              <a:t>(</a:t>
            </a:r>
            <a:r>
              <a:rPr lang="en-US" dirty="0" err="1"/>
              <a:t>method_mask</a:t>
            </a:r>
            <a:r>
              <a:rPr lang="en-US" dirty="0"/>
              <a:t>) {}</a:t>
            </a:r>
          </a:p>
          <a:p>
            <a:pPr marL="0" indent="0">
              <a:lnSpc>
                <a:spcPct val="120000"/>
              </a:lnSpc>
              <a:spcBef>
                <a:spcPts val="200"/>
              </a:spcBef>
              <a:buNone/>
            </a:pPr>
            <a:r>
              <a:rPr lang="en-US" dirty="0"/>
              <a:t>  </a:t>
            </a:r>
            <a:r>
              <a:rPr lang="en-US" dirty="0" err="1"/>
              <a:t>AclRecord</a:t>
            </a:r>
            <a:r>
              <a:rPr lang="en-US" dirty="0"/>
              <a:t>(uint32_t </a:t>
            </a:r>
            <a:r>
              <a:rPr lang="en-US" dirty="0" err="1"/>
              <a:t>method_mask</a:t>
            </a:r>
            <a:r>
              <a:rPr lang="en-US" dirty="0"/>
              <a:t>, </a:t>
            </a:r>
            <a:r>
              <a:rPr lang="en-US" dirty="0" err="1"/>
              <a:t>int</a:t>
            </a:r>
            <a:r>
              <a:rPr lang="en-US" dirty="0"/>
              <a:t> ln, </a:t>
            </a:r>
            <a:r>
              <a:rPr lang="en-US" dirty="0" err="1" smtClean="0">
                <a:solidFill>
                  <a:srgbClr val="00B050"/>
                </a:solidFill>
              </a:rPr>
              <a:t>MethodSet</a:t>
            </a:r>
            <a:r>
              <a:rPr lang="en-US" dirty="0" smtClean="0">
                <a:solidFill>
                  <a:srgbClr val="00B050"/>
                </a:solidFill>
              </a:rPr>
              <a:t> &amp;&amp;</a:t>
            </a:r>
            <a:r>
              <a:rPr lang="en-US" dirty="0" err="1">
                <a:solidFill>
                  <a:srgbClr val="00B050"/>
                </a:solidFill>
              </a:rPr>
              <a:t>nonstandard_methods</a:t>
            </a:r>
            <a:r>
              <a:rPr lang="en-US" dirty="0"/>
              <a:t>, bool </a:t>
            </a:r>
            <a:r>
              <a:rPr lang="en-US" dirty="0" err="1" smtClean="0"/>
              <a:t>deny_nonstandard</a:t>
            </a:r>
            <a:r>
              <a:rPr lang="en-US" dirty="0" smtClean="0"/>
              <a:t>)</a:t>
            </a:r>
            <a:endParaRPr lang="en-US" dirty="0"/>
          </a:p>
          <a:p>
            <a:pPr marL="0" indent="0">
              <a:lnSpc>
                <a:spcPct val="120000"/>
              </a:lnSpc>
              <a:spcBef>
                <a:spcPts val="200"/>
              </a:spcBef>
              <a:buNone/>
            </a:pPr>
            <a:r>
              <a:rPr lang="en-US" dirty="0"/>
              <a:t>    : _</a:t>
            </a:r>
            <a:r>
              <a:rPr lang="en-US" dirty="0" err="1"/>
              <a:t>method_mask</a:t>
            </a:r>
            <a:r>
              <a:rPr lang="en-US" dirty="0"/>
              <a:t>(</a:t>
            </a:r>
            <a:r>
              <a:rPr lang="en-US" dirty="0" err="1"/>
              <a:t>method_mask</a:t>
            </a:r>
            <a:r>
              <a:rPr lang="en-US" dirty="0"/>
              <a:t>),</a:t>
            </a:r>
          </a:p>
          <a:p>
            <a:pPr marL="0" indent="0">
              <a:lnSpc>
                <a:spcPct val="120000"/>
              </a:lnSpc>
              <a:spcBef>
                <a:spcPts val="200"/>
              </a:spcBef>
              <a:buNone/>
            </a:pPr>
            <a:r>
              <a:rPr lang="en-US" dirty="0"/>
              <a:t>      _</a:t>
            </a:r>
            <a:r>
              <a:rPr lang="en-US" dirty="0" err="1"/>
              <a:t>src_line</a:t>
            </a:r>
            <a:r>
              <a:rPr lang="en-US" dirty="0"/>
              <a:t>(ln),</a:t>
            </a:r>
          </a:p>
          <a:p>
            <a:pPr marL="0" indent="0">
              <a:lnSpc>
                <a:spcPct val="120000"/>
              </a:lnSpc>
              <a:spcBef>
                <a:spcPts val="200"/>
              </a:spcBef>
              <a:buNone/>
            </a:pPr>
            <a:r>
              <a:rPr lang="en-US" dirty="0"/>
              <a:t>      _</a:t>
            </a:r>
            <a:r>
              <a:rPr lang="en-US" dirty="0" err="1"/>
              <a:t>nonstandard_methods</a:t>
            </a:r>
            <a:r>
              <a:rPr lang="en-US" dirty="0"/>
              <a:t>(</a:t>
            </a:r>
            <a:r>
              <a:rPr lang="en-US" dirty="0" err="1"/>
              <a:t>nonstandard_methods</a:t>
            </a:r>
            <a:r>
              <a:rPr lang="en-US" dirty="0"/>
              <a:t>),</a:t>
            </a:r>
          </a:p>
          <a:p>
            <a:pPr marL="0" indent="0">
              <a:lnSpc>
                <a:spcPct val="120000"/>
              </a:lnSpc>
              <a:spcBef>
                <a:spcPts val="200"/>
              </a:spcBef>
              <a:buNone/>
            </a:pPr>
            <a:r>
              <a:rPr lang="en-US" dirty="0"/>
              <a:t>      _</a:t>
            </a:r>
            <a:r>
              <a:rPr lang="en-US" dirty="0" err="1" smtClean="0"/>
              <a:t>deny_nonstandard_methods</a:t>
            </a:r>
            <a:r>
              <a:rPr lang="en-US" dirty="0" smtClean="0"/>
              <a:t>(</a:t>
            </a:r>
            <a:r>
              <a:rPr lang="en-US" dirty="0" err="1" smtClean="0"/>
              <a:t>deny_nonstandard</a:t>
            </a:r>
            <a:r>
              <a:rPr lang="en-US" dirty="0" smtClean="0"/>
              <a:t>)</a:t>
            </a:r>
            <a:endParaRPr lang="en-US" dirty="0"/>
          </a:p>
          <a:p>
            <a:pPr marL="0" indent="0">
              <a:lnSpc>
                <a:spcPct val="120000"/>
              </a:lnSpc>
              <a:spcBef>
                <a:spcPts val="200"/>
              </a:spcBef>
              <a:buNone/>
            </a:pPr>
            <a:r>
              <a:rPr lang="en-US" dirty="0"/>
              <a:t>  {</a:t>
            </a:r>
          </a:p>
          <a:p>
            <a:pPr marL="0" indent="0">
              <a:lnSpc>
                <a:spcPct val="120000"/>
              </a:lnSpc>
              <a:spcBef>
                <a:spcPts val="200"/>
              </a:spcBef>
              <a:buNone/>
            </a:pPr>
            <a:r>
              <a:rPr lang="en-US" dirty="0"/>
              <a:t>  }</a:t>
            </a:r>
          </a:p>
          <a:p>
            <a:pPr marL="0" indent="0">
              <a:lnSpc>
                <a:spcPct val="120000"/>
              </a:lnSpc>
              <a:spcBef>
                <a:spcPts val="200"/>
              </a:spcBef>
              <a:buNone/>
            </a:pPr>
            <a:endParaRPr lang="en-US" dirty="0"/>
          </a:p>
        </p:txBody>
      </p:sp>
      <p:sp>
        <p:nvSpPr>
          <p:cNvPr id="4" name="Text Placeholder 3"/>
          <p:cNvSpPr>
            <a:spLocks noGrp="1"/>
          </p:cNvSpPr>
          <p:nvPr>
            <p:ph type="body" sz="half" idx="2"/>
          </p:nvPr>
        </p:nvSpPr>
        <p:spPr/>
        <p:txBody>
          <a:bodyPr/>
          <a:lstStyle/>
          <a:p>
            <a:r>
              <a:rPr lang="en-US" dirty="0" smtClean="0"/>
              <a:t>In the context in which the ACL records are constructed, the </a:t>
            </a:r>
            <a:r>
              <a:rPr lang="en-US" u="sng" dirty="0" err="1" smtClean="0"/>
              <a:t>std</a:t>
            </a:r>
            <a:r>
              <a:rPr lang="en-US" u="sng" dirty="0" smtClean="0"/>
              <a:t>::set</a:t>
            </a:r>
            <a:r>
              <a:rPr lang="en-US" dirty="0" smtClean="0"/>
              <a:t> used to initialize the record is used </a:t>
            </a:r>
            <a:r>
              <a:rPr lang="en-US" b="1" dirty="0" smtClean="0"/>
              <a:t>only</a:t>
            </a:r>
            <a:r>
              <a:rPr lang="en-US" dirty="0" smtClean="0"/>
              <a:t> to initialize the record. Therefore rather than making a copy the container should be moved. At the same time to prevent unexpected copies the copy constructor and copy assignment operator can be removed.</a:t>
            </a:r>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15</a:t>
            </a:fld>
            <a:endParaRPr lang="en-US" dirty="0"/>
          </a:p>
        </p:txBody>
      </p:sp>
    </p:spTree>
    <p:extLst>
      <p:ext uri="{BB962C8B-B14F-4D97-AF65-F5344CB8AC3E}">
        <p14:creationId xmlns:p14="http://schemas.microsoft.com/office/powerpoint/2010/main" val="4060598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Provide moveable argument</a:t>
            </a:r>
            <a:endParaRPr lang="en-US" dirty="0"/>
          </a:p>
        </p:txBody>
      </p:sp>
      <p:sp>
        <p:nvSpPr>
          <p:cNvPr id="3" name="Content Placeholder 2"/>
          <p:cNvSpPr>
            <a:spLocks noGrp="1"/>
          </p:cNvSpPr>
          <p:nvPr>
            <p:ph idx="1"/>
          </p:nvPr>
        </p:nvSpPr>
        <p:spPr/>
        <p:txBody>
          <a:bodyPr/>
          <a:lstStyle/>
          <a:p>
            <a:pPr marL="0" indent="0">
              <a:buNone/>
            </a:pPr>
            <a:r>
              <a:rPr lang="en-US" dirty="0" smtClean="0"/>
              <a:t>// IPAllow.cc:223</a:t>
            </a:r>
          </a:p>
          <a:p>
            <a:pPr marL="0" indent="0">
              <a:buNone/>
            </a:pPr>
            <a:r>
              <a:rPr lang="en-US" dirty="0" smtClean="0"/>
              <a:t>{</a:t>
            </a:r>
          </a:p>
          <a:p>
            <a:pPr marL="0" indent="0">
              <a:buNone/>
            </a:pPr>
            <a:r>
              <a:rPr lang="en-US" dirty="0" err="1" smtClean="0"/>
              <a:t>AclRecord</a:t>
            </a:r>
            <a:r>
              <a:rPr lang="en-US" dirty="0" smtClean="0"/>
              <a:t>::</a:t>
            </a:r>
            <a:r>
              <a:rPr lang="en-US" dirty="0" err="1" smtClean="0"/>
              <a:t>MethodSet</a:t>
            </a:r>
            <a:r>
              <a:rPr lang="en-US" dirty="0" smtClean="0"/>
              <a:t> </a:t>
            </a:r>
            <a:r>
              <a:rPr lang="en-US" dirty="0" err="1" smtClean="0"/>
              <a:t>nonstandard_methods</a:t>
            </a:r>
            <a:r>
              <a:rPr lang="en-US" dirty="0" smtClean="0"/>
              <a:t>;</a:t>
            </a:r>
          </a:p>
          <a:p>
            <a:pPr marL="0" indent="0">
              <a:buNone/>
            </a:pPr>
            <a:r>
              <a:rPr lang="en-US" dirty="0" smtClean="0"/>
              <a:t>// …</a:t>
            </a:r>
            <a:endParaRPr lang="en-US" dirty="0"/>
          </a:p>
          <a:p>
            <a:pPr marL="0" indent="0">
              <a:buNone/>
            </a:pPr>
            <a:r>
              <a:rPr lang="en-US" dirty="0" err="1" smtClean="0"/>
              <a:t>acls.push_back</a:t>
            </a:r>
            <a:r>
              <a:rPr lang="en-US" dirty="0" smtClean="0"/>
              <a:t>(</a:t>
            </a:r>
            <a:r>
              <a:rPr lang="en-US" dirty="0" err="1" smtClean="0"/>
              <a:t>AclRecord</a:t>
            </a:r>
            <a:r>
              <a:rPr lang="en-US" dirty="0" smtClean="0"/>
              <a:t>(</a:t>
            </a:r>
            <a:r>
              <a:rPr lang="en-US" dirty="0" err="1" smtClean="0"/>
              <a:t>acl_method_mask</a:t>
            </a:r>
            <a:r>
              <a:rPr lang="en-US" dirty="0"/>
              <a:t>, </a:t>
            </a:r>
            <a:r>
              <a:rPr lang="en-US" dirty="0" err="1"/>
              <a:t>line_num</a:t>
            </a:r>
            <a:r>
              <a:rPr lang="en-US" dirty="0"/>
              <a:t>, </a:t>
            </a:r>
            <a:r>
              <a:rPr lang="en-US" dirty="0" err="1">
                <a:solidFill>
                  <a:srgbClr val="00B050"/>
                </a:solidFill>
              </a:rPr>
              <a:t>std</a:t>
            </a:r>
            <a:r>
              <a:rPr lang="en-US" dirty="0">
                <a:solidFill>
                  <a:srgbClr val="00B050"/>
                </a:solidFill>
              </a:rPr>
              <a:t>::move(</a:t>
            </a:r>
            <a:r>
              <a:rPr lang="en-US" dirty="0" err="1">
                <a:solidFill>
                  <a:srgbClr val="00B050"/>
                </a:solidFill>
              </a:rPr>
              <a:t>nonstandard_methods</a:t>
            </a:r>
            <a:r>
              <a:rPr lang="en-US" dirty="0">
                <a:solidFill>
                  <a:srgbClr val="00B050"/>
                </a:solidFill>
              </a:rPr>
              <a:t>)</a:t>
            </a:r>
            <a:r>
              <a:rPr lang="en-US" dirty="0"/>
              <a:t>, </a:t>
            </a:r>
            <a:r>
              <a:rPr lang="en-US" dirty="0" err="1"/>
              <a:t>deny_nonstandard_methods</a:t>
            </a:r>
            <a:r>
              <a:rPr lang="en-US" dirty="0"/>
              <a:t>));</a:t>
            </a:r>
          </a:p>
        </p:txBody>
      </p:sp>
      <p:sp>
        <p:nvSpPr>
          <p:cNvPr id="4" name="Text Placeholder 3"/>
          <p:cNvSpPr>
            <a:spLocks noGrp="1"/>
          </p:cNvSpPr>
          <p:nvPr>
            <p:ph type="body" sz="half" idx="2"/>
          </p:nvPr>
        </p:nvSpPr>
        <p:spPr/>
        <p:txBody>
          <a:bodyPr/>
          <a:lstStyle/>
          <a:p>
            <a:r>
              <a:rPr lang="en-US" dirty="0" smtClean="0"/>
              <a:t>Unfortunately this doesn’t compile because a named local does not match an </a:t>
            </a:r>
            <a:r>
              <a:rPr lang="en-US" dirty="0" err="1" smtClean="0"/>
              <a:t>r-value</a:t>
            </a:r>
            <a:r>
              <a:rPr lang="en-US" dirty="0" smtClean="0"/>
              <a:t> reference parameter. The compiler must be specifically informed this is OK by use of </a:t>
            </a:r>
            <a:r>
              <a:rPr lang="en-US" u="sng" dirty="0" err="1" smtClean="0"/>
              <a:t>std</a:t>
            </a:r>
            <a:r>
              <a:rPr lang="en-US" u="sng" dirty="0" smtClean="0"/>
              <a:t>::move</a:t>
            </a:r>
            <a:r>
              <a:rPr lang="en-US" dirty="0" smtClean="0"/>
              <a:t>.</a:t>
            </a:r>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16</a:t>
            </a:fld>
            <a:endParaRPr lang="en-US" dirty="0"/>
          </a:p>
        </p:txBody>
      </p:sp>
    </p:spTree>
    <p:extLst>
      <p:ext uri="{BB962C8B-B14F-4D97-AF65-F5344CB8AC3E}">
        <p14:creationId xmlns:p14="http://schemas.microsoft.com/office/powerpoint/2010/main" val="1547916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14924"/>
            <a:ext cx="3854528" cy="1278466"/>
          </a:xfrm>
        </p:spPr>
        <p:txBody>
          <a:bodyPr/>
          <a:lstStyle/>
          <a:p>
            <a:r>
              <a:rPr lang="en-US" dirty="0" smtClean="0"/>
              <a:t>Switch to vector</a:t>
            </a:r>
            <a:endParaRPr lang="en-US" dirty="0"/>
          </a:p>
        </p:txBody>
      </p:sp>
      <p:sp>
        <p:nvSpPr>
          <p:cNvPr id="3" name="Content Placeholder 2"/>
          <p:cNvSpPr>
            <a:spLocks noGrp="1"/>
          </p:cNvSpPr>
          <p:nvPr>
            <p:ph idx="1"/>
          </p:nvPr>
        </p:nvSpPr>
        <p:spPr/>
        <p:txBody>
          <a:bodyPr>
            <a:normAutofit lnSpcReduction="10000"/>
          </a:bodyPr>
          <a:lstStyle/>
          <a:p>
            <a:pPr marL="0" indent="0">
              <a:spcBef>
                <a:spcPts val="200"/>
              </a:spcBef>
              <a:buNone/>
            </a:pPr>
            <a:r>
              <a:rPr lang="en-US" dirty="0" smtClean="0"/>
              <a:t>// </a:t>
            </a:r>
            <a:r>
              <a:rPr lang="en-US" dirty="0" err="1" smtClean="0"/>
              <a:t>IPAllow.h</a:t>
            </a:r>
            <a:endParaRPr lang="en-US" dirty="0" smtClean="0"/>
          </a:p>
          <a:p>
            <a:pPr marL="0" indent="0">
              <a:spcBef>
                <a:spcPts val="200"/>
              </a:spcBef>
              <a:buNone/>
            </a:pPr>
            <a:r>
              <a:rPr lang="en-US" dirty="0"/>
              <a:t> </a:t>
            </a:r>
            <a:r>
              <a:rPr lang="en-US" dirty="0" err="1"/>
              <a:t>AclRecord</a:t>
            </a:r>
            <a:r>
              <a:rPr lang="en-US" dirty="0"/>
              <a:t>(uint32_t </a:t>
            </a:r>
            <a:r>
              <a:rPr lang="en-US" dirty="0" err="1"/>
              <a:t>method_mask</a:t>
            </a:r>
            <a:r>
              <a:rPr lang="en-US" dirty="0"/>
              <a:t>) : _</a:t>
            </a:r>
            <a:r>
              <a:rPr lang="en-US" dirty="0" err="1"/>
              <a:t>method_mask</a:t>
            </a:r>
            <a:r>
              <a:rPr lang="en-US" dirty="0"/>
              <a:t>(</a:t>
            </a:r>
            <a:r>
              <a:rPr lang="en-US" dirty="0" err="1"/>
              <a:t>method_mask</a:t>
            </a:r>
            <a:r>
              <a:rPr lang="en-US" dirty="0"/>
              <a:t>) {}</a:t>
            </a:r>
          </a:p>
          <a:p>
            <a:pPr marL="0" indent="0">
              <a:spcBef>
                <a:spcPts val="200"/>
              </a:spcBef>
              <a:buNone/>
            </a:pPr>
            <a:r>
              <a:rPr lang="en-US" dirty="0"/>
              <a:t>  </a:t>
            </a:r>
            <a:r>
              <a:rPr lang="en-US" dirty="0" err="1"/>
              <a:t>AclRecord</a:t>
            </a:r>
            <a:r>
              <a:rPr lang="en-US" dirty="0"/>
              <a:t>(uint32_t </a:t>
            </a:r>
            <a:r>
              <a:rPr lang="en-US" dirty="0" err="1"/>
              <a:t>method_mask</a:t>
            </a:r>
            <a:r>
              <a:rPr lang="en-US" dirty="0"/>
              <a:t>, </a:t>
            </a:r>
            <a:r>
              <a:rPr lang="en-US" dirty="0" err="1"/>
              <a:t>int</a:t>
            </a:r>
            <a:r>
              <a:rPr lang="en-US" dirty="0"/>
              <a:t> ln, </a:t>
            </a:r>
            <a:r>
              <a:rPr lang="en-US" dirty="0" err="1"/>
              <a:t>MethodSet</a:t>
            </a:r>
            <a:r>
              <a:rPr lang="en-US" dirty="0"/>
              <a:t> &amp;&amp;</a:t>
            </a:r>
            <a:r>
              <a:rPr lang="en-US" dirty="0" err="1"/>
              <a:t>nonstandard_methods</a:t>
            </a:r>
            <a:r>
              <a:rPr lang="en-US" dirty="0"/>
              <a:t>, bool </a:t>
            </a:r>
            <a:r>
              <a:rPr lang="en-US" dirty="0" err="1" smtClean="0"/>
              <a:t>deny_nonstandard</a:t>
            </a:r>
            <a:r>
              <a:rPr lang="en-US" dirty="0" smtClean="0"/>
              <a:t>)</a:t>
            </a:r>
            <a:endParaRPr lang="en-US" dirty="0"/>
          </a:p>
          <a:p>
            <a:pPr marL="0" indent="0">
              <a:spcBef>
                <a:spcPts val="200"/>
              </a:spcBef>
              <a:buNone/>
            </a:pPr>
            <a:r>
              <a:rPr lang="en-US" dirty="0"/>
              <a:t>    : _</a:t>
            </a:r>
            <a:r>
              <a:rPr lang="en-US" dirty="0" err="1"/>
              <a:t>method_mask</a:t>
            </a:r>
            <a:r>
              <a:rPr lang="en-US" dirty="0"/>
              <a:t>(</a:t>
            </a:r>
            <a:r>
              <a:rPr lang="en-US" dirty="0" err="1"/>
              <a:t>method_mask</a:t>
            </a:r>
            <a:r>
              <a:rPr lang="en-US" dirty="0"/>
              <a:t>),</a:t>
            </a:r>
          </a:p>
          <a:p>
            <a:pPr marL="0" indent="0">
              <a:spcBef>
                <a:spcPts val="200"/>
              </a:spcBef>
              <a:buNone/>
            </a:pPr>
            <a:r>
              <a:rPr lang="en-US" dirty="0"/>
              <a:t>      _</a:t>
            </a:r>
            <a:r>
              <a:rPr lang="en-US" dirty="0" err="1"/>
              <a:t>src_line</a:t>
            </a:r>
            <a:r>
              <a:rPr lang="en-US" dirty="0"/>
              <a:t>(ln</a:t>
            </a:r>
            <a:r>
              <a:rPr lang="en-US" dirty="0" smtClean="0"/>
              <a:t>),  _</a:t>
            </a:r>
            <a:r>
              <a:rPr lang="en-US" dirty="0" err="1"/>
              <a:t>nonstandard_methods</a:t>
            </a:r>
            <a:r>
              <a:rPr lang="en-US" dirty="0"/>
              <a:t>(</a:t>
            </a:r>
            <a:r>
              <a:rPr lang="en-US" dirty="0" err="1"/>
              <a:t>nonstandard_methods</a:t>
            </a:r>
            <a:r>
              <a:rPr lang="en-US" dirty="0" smtClean="0"/>
              <a:t>),      </a:t>
            </a:r>
            <a:r>
              <a:rPr lang="en-US" dirty="0"/>
              <a:t>_</a:t>
            </a:r>
            <a:r>
              <a:rPr lang="en-US" dirty="0" err="1" smtClean="0"/>
              <a:t>deny_nonstandard_methods</a:t>
            </a:r>
            <a:r>
              <a:rPr lang="en-US" dirty="0" smtClean="0"/>
              <a:t>(</a:t>
            </a:r>
            <a:r>
              <a:rPr lang="en-US" dirty="0" err="1" smtClean="0"/>
              <a:t>deny_nonstandard</a:t>
            </a:r>
            <a:r>
              <a:rPr lang="en-US" dirty="0" smtClean="0"/>
              <a:t>)</a:t>
            </a:r>
            <a:endParaRPr lang="en-US" dirty="0"/>
          </a:p>
          <a:p>
            <a:pPr marL="0" indent="0">
              <a:spcBef>
                <a:spcPts val="200"/>
              </a:spcBef>
              <a:buNone/>
            </a:pPr>
            <a:r>
              <a:rPr lang="en-US" dirty="0"/>
              <a:t>  </a:t>
            </a:r>
            <a:r>
              <a:rPr lang="en-US" dirty="0" smtClean="0"/>
              <a:t>{}</a:t>
            </a:r>
            <a:endParaRPr lang="en-US" dirty="0"/>
          </a:p>
          <a:p>
            <a:pPr marL="0" indent="0">
              <a:spcBef>
                <a:spcPts val="200"/>
              </a:spcBef>
              <a:buNone/>
            </a:pPr>
            <a:r>
              <a:rPr lang="en-US" dirty="0"/>
              <a:t>  </a:t>
            </a:r>
            <a:r>
              <a:rPr lang="en-US" dirty="0">
                <a:solidFill>
                  <a:srgbClr val="00B050"/>
                </a:solidFill>
              </a:rPr>
              <a:t>// Prevent copying.</a:t>
            </a:r>
          </a:p>
          <a:p>
            <a:pPr marL="0" indent="0">
              <a:spcBef>
                <a:spcPts val="200"/>
              </a:spcBef>
              <a:buNone/>
            </a:pPr>
            <a:r>
              <a:rPr lang="en-US" dirty="0">
                <a:solidFill>
                  <a:srgbClr val="00B050"/>
                </a:solidFill>
              </a:rPr>
              <a:t>  </a:t>
            </a:r>
            <a:r>
              <a:rPr lang="en-US" dirty="0" err="1">
                <a:solidFill>
                  <a:srgbClr val="00B050"/>
                </a:solidFill>
              </a:rPr>
              <a:t>AclRecord</a:t>
            </a:r>
            <a:r>
              <a:rPr lang="en-US" dirty="0">
                <a:solidFill>
                  <a:srgbClr val="00B050"/>
                </a:solidFill>
              </a:rPr>
              <a:t>(</a:t>
            </a:r>
            <a:r>
              <a:rPr lang="en-US" dirty="0" err="1">
                <a:solidFill>
                  <a:srgbClr val="00B050"/>
                </a:solidFill>
              </a:rPr>
              <a:t>AclRecord</a:t>
            </a:r>
            <a:r>
              <a:rPr lang="en-US" dirty="0">
                <a:solidFill>
                  <a:srgbClr val="00B050"/>
                </a:solidFill>
              </a:rPr>
              <a:t> </a:t>
            </a:r>
            <a:r>
              <a:rPr lang="en-US" dirty="0" err="1">
                <a:solidFill>
                  <a:srgbClr val="00B050"/>
                </a:solidFill>
              </a:rPr>
              <a:t>const</a:t>
            </a:r>
            <a:r>
              <a:rPr lang="en-US" dirty="0">
                <a:solidFill>
                  <a:srgbClr val="00B050"/>
                </a:solidFill>
              </a:rPr>
              <a:t>&amp;) = delete;</a:t>
            </a:r>
          </a:p>
          <a:p>
            <a:pPr marL="0" indent="0">
              <a:spcBef>
                <a:spcPts val="200"/>
              </a:spcBef>
              <a:buNone/>
            </a:pPr>
            <a:r>
              <a:rPr lang="en-US" dirty="0">
                <a:solidFill>
                  <a:srgbClr val="00B050"/>
                </a:solidFill>
              </a:rPr>
              <a:t>  </a:t>
            </a:r>
            <a:r>
              <a:rPr lang="en-US" dirty="0" err="1">
                <a:solidFill>
                  <a:srgbClr val="00B050"/>
                </a:solidFill>
              </a:rPr>
              <a:t>AclRecord</a:t>
            </a:r>
            <a:r>
              <a:rPr lang="en-US" dirty="0">
                <a:solidFill>
                  <a:srgbClr val="00B050"/>
                </a:solidFill>
              </a:rPr>
              <a:t>&amp; operator = (</a:t>
            </a:r>
            <a:r>
              <a:rPr lang="en-US" dirty="0" err="1">
                <a:solidFill>
                  <a:srgbClr val="00B050"/>
                </a:solidFill>
              </a:rPr>
              <a:t>AclRecord</a:t>
            </a:r>
            <a:r>
              <a:rPr lang="en-US" dirty="0">
                <a:solidFill>
                  <a:srgbClr val="00B050"/>
                </a:solidFill>
              </a:rPr>
              <a:t> </a:t>
            </a:r>
            <a:r>
              <a:rPr lang="en-US" dirty="0" err="1">
                <a:solidFill>
                  <a:srgbClr val="00B050"/>
                </a:solidFill>
              </a:rPr>
              <a:t>const</a:t>
            </a:r>
            <a:r>
              <a:rPr lang="en-US" dirty="0">
                <a:solidFill>
                  <a:srgbClr val="00B050"/>
                </a:solidFill>
              </a:rPr>
              <a:t>&amp;) = delete;</a:t>
            </a:r>
          </a:p>
          <a:p>
            <a:pPr marL="0" indent="0">
              <a:spcBef>
                <a:spcPts val="200"/>
              </a:spcBef>
              <a:buNone/>
            </a:pPr>
            <a:r>
              <a:rPr lang="en-US" dirty="0">
                <a:solidFill>
                  <a:srgbClr val="00B050"/>
                </a:solidFill>
              </a:rPr>
              <a:t>  // Move constructor for </a:t>
            </a:r>
            <a:r>
              <a:rPr lang="en-US" dirty="0" err="1">
                <a:solidFill>
                  <a:srgbClr val="00B050"/>
                </a:solidFill>
              </a:rPr>
              <a:t>std</a:t>
            </a:r>
            <a:r>
              <a:rPr lang="en-US" dirty="0">
                <a:solidFill>
                  <a:srgbClr val="00B050"/>
                </a:solidFill>
              </a:rPr>
              <a:t>::vector</a:t>
            </a:r>
          </a:p>
          <a:p>
            <a:pPr marL="0" indent="0">
              <a:spcBef>
                <a:spcPts val="200"/>
              </a:spcBef>
              <a:buNone/>
            </a:pPr>
            <a:r>
              <a:rPr lang="en-US" dirty="0">
                <a:solidFill>
                  <a:srgbClr val="00B050"/>
                </a:solidFill>
              </a:rPr>
              <a:t>  </a:t>
            </a:r>
            <a:r>
              <a:rPr lang="en-US" dirty="0" err="1">
                <a:solidFill>
                  <a:srgbClr val="00B050"/>
                </a:solidFill>
              </a:rPr>
              <a:t>AclRecord</a:t>
            </a:r>
            <a:r>
              <a:rPr lang="en-US" dirty="0">
                <a:solidFill>
                  <a:srgbClr val="00B050"/>
                </a:solidFill>
              </a:rPr>
              <a:t>(</a:t>
            </a:r>
            <a:r>
              <a:rPr lang="en-US" dirty="0" err="1">
                <a:solidFill>
                  <a:srgbClr val="00B050"/>
                </a:solidFill>
              </a:rPr>
              <a:t>AclRecord</a:t>
            </a:r>
            <a:r>
              <a:rPr lang="en-US" dirty="0">
                <a:solidFill>
                  <a:srgbClr val="00B050"/>
                </a:solidFill>
              </a:rPr>
              <a:t>&amp;&amp;) = default;</a:t>
            </a:r>
          </a:p>
        </p:txBody>
      </p:sp>
      <p:sp>
        <p:nvSpPr>
          <p:cNvPr id="4" name="Text Placeholder 3"/>
          <p:cNvSpPr>
            <a:spLocks noGrp="1"/>
          </p:cNvSpPr>
          <p:nvPr>
            <p:ph type="body" sz="half" idx="2"/>
          </p:nvPr>
        </p:nvSpPr>
        <p:spPr>
          <a:xfrm>
            <a:off x="677334" y="1793390"/>
            <a:ext cx="3854528" cy="3568129"/>
          </a:xfrm>
        </p:spPr>
        <p:txBody>
          <a:bodyPr>
            <a:normAutofit/>
          </a:bodyPr>
          <a:lstStyle/>
          <a:p>
            <a:r>
              <a:rPr lang="en-US" dirty="0" smtClean="0"/>
              <a:t>Still not quite there because </a:t>
            </a:r>
            <a:r>
              <a:rPr lang="en-US" u="sng" dirty="0" err="1" smtClean="0"/>
              <a:t>push_back</a:t>
            </a:r>
            <a:r>
              <a:rPr lang="en-US" dirty="0" smtClean="0"/>
              <a:t> uses the copy constructor to copy the argument in to the container. The code doesn’t compile for that reason. </a:t>
            </a:r>
            <a:r>
              <a:rPr lang="en-US" u="sng" dirty="0" err="1" smtClean="0"/>
              <a:t>Vec</a:t>
            </a:r>
            <a:r>
              <a:rPr lang="en-US" dirty="0" smtClean="0"/>
              <a:t>, the current container, isn’t adequate. Instead </a:t>
            </a:r>
            <a:r>
              <a:rPr lang="en-US" u="sng" dirty="0" err="1" smtClean="0"/>
              <a:t>std</a:t>
            </a:r>
            <a:r>
              <a:rPr lang="en-US" u="sng" dirty="0" smtClean="0"/>
              <a:t>::vector</a:t>
            </a:r>
            <a:r>
              <a:rPr lang="en-US" dirty="0" smtClean="0"/>
              <a:t> will be used to provide the </a:t>
            </a:r>
            <a:r>
              <a:rPr lang="en-US" u="sng" dirty="0" err="1" smtClean="0"/>
              <a:t>emplace_back</a:t>
            </a:r>
            <a:r>
              <a:rPr lang="en-US" dirty="0" smtClean="0"/>
              <a:t> method. This method directly constructs the instance in the container using constructor arguments via perfect forwarding. </a:t>
            </a:r>
            <a:r>
              <a:rPr lang="en-US" u="sng" dirty="0" err="1"/>
              <a:t>s</a:t>
            </a:r>
            <a:r>
              <a:rPr lang="en-US" u="sng" dirty="0" err="1" smtClean="0"/>
              <a:t>td</a:t>
            </a:r>
            <a:r>
              <a:rPr lang="en-US" u="sng" dirty="0" smtClean="0"/>
              <a:t>::vector</a:t>
            </a:r>
            <a:r>
              <a:rPr lang="en-US" dirty="0" smtClean="0"/>
              <a:t> requires a move constructor which is easily added by asking the compiler to do it, as all the members are simple types or STL containers. The default constructor can be dropped as well as </a:t>
            </a:r>
            <a:r>
              <a:rPr lang="en-US" u="sng" dirty="0" err="1" smtClean="0"/>
              <a:t>std</a:t>
            </a:r>
            <a:r>
              <a:rPr lang="en-US" u="sng" dirty="0" smtClean="0"/>
              <a:t>::vector</a:t>
            </a:r>
            <a:r>
              <a:rPr lang="en-US" dirty="0" smtClean="0"/>
              <a:t> does not need it.</a:t>
            </a:r>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17</a:t>
            </a:fld>
            <a:endParaRPr lang="en-US" dirty="0"/>
          </a:p>
        </p:txBody>
      </p:sp>
    </p:spTree>
    <p:extLst>
      <p:ext uri="{BB962C8B-B14F-4D97-AF65-F5344CB8AC3E}">
        <p14:creationId xmlns:p14="http://schemas.microsoft.com/office/powerpoint/2010/main" val="1169899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IPAllow.cc changes</a:t>
            </a:r>
            <a:endParaRPr lang="en-US" dirty="0"/>
          </a:p>
        </p:txBody>
      </p:sp>
      <p:sp>
        <p:nvSpPr>
          <p:cNvPr id="3" name="Content Placeholder 2"/>
          <p:cNvSpPr>
            <a:spLocks noGrp="1"/>
          </p:cNvSpPr>
          <p:nvPr>
            <p:ph idx="1"/>
          </p:nvPr>
        </p:nvSpPr>
        <p:spPr>
          <a:xfrm>
            <a:off x="4760461" y="514924"/>
            <a:ext cx="3981203" cy="5526437"/>
          </a:xfrm>
        </p:spPr>
        <p:txBody>
          <a:bodyPr/>
          <a:lstStyle/>
          <a:p>
            <a:pPr marL="0" indent="0">
              <a:buNone/>
            </a:pPr>
            <a:r>
              <a:rPr lang="en-US" dirty="0" err="1" smtClean="0"/>
              <a:t>acls.emplace_back</a:t>
            </a:r>
            <a:r>
              <a:rPr lang="en-US" dirty="0" smtClean="0"/>
              <a:t>(</a:t>
            </a:r>
            <a:br>
              <a:rPr lang="en-US" dirty="0" smtClean="0"/>
            </a:br>
            <a:r>
              <a:rPr lang="en-US" dirty="0" smtClean="0"/>
              <a:t>  </a:t>
            </a:r>
            <a:r>
              <a:rPr lang="en-US" dirty="0" err="1" smtClean="0"/>
              <a:t>acl_method_mask</a:t>
            </a:r>
            <a:r>
              <a:rPr lang="en-US" dirty="0" smtClean="0"/>
              <a:t>,</a:t>
            </a:r>
            <a:br>
              <a:rPr lang="en-US" dirty="0" smtClean="0"/>
            </a:br>
            <a:r>
              <a:rPr lang="en-US" dirty="0" smtClean="0"/>
              <a:t>  </a:t>
            </a:r>
            <a:r>
              <a:rPr lang="en-US" dirty="0" err="1" smtClean="0"/>
              <a:t>line_num</a:t>
            </a:r>
            <a:r>
              <a:rPr lang="en-US" dirty="0" smtClean="0"/>
              <a:t>,</a:t>
            </a:r>
            <a:br>
              <a:rPr lang="en-US" dirty="0" smtClean="0"/>
            </a:br>
            <a:r>
              <a:rPr lang="en-US" dirty="0" smtClean="0"/>
              <a:t>  </a:t>
            </a:r>
            <a:r>
              <a:rPr lang="en-US" dirty="0" err="1" smtClean="0"/>
              <a:t>std</a:t>
            </a:r>
            <a:r>
              <a:rPr lang="en-US" dirty="0"/>
              <a:t>::move(</a:t>
            </a:r>
            <a:r>
              <a:rPr lang="en-US" dirty="0" err="1"/>
              <a:t>nonstandard_methods</a:t>
            </a:r>
            <a:r>
              <a:rPr lang="en-US" dirty="0" smtClean="0"/>
              <a:t>),</a:t>
            </a:r>
            <a:br>
              <a:rPr lang="en-US" dirty="0" smtClean="0"/>
            </a:br>
            <a:r>
              <a:rPr lang="en-US" dirty="0" smtClean="0"/>
              <a:t>  </a:t>
            </a:r>
            <a:r>
              <a:rPr lang="en-US" dirty="0" err="1" smtClean="0"/>
              <a:t>deny_nonstandard_methods</a:t>
            </a:r>
            <a:r>
              <a:rPr lang="en-US" dirty="0" smtClean="0"/>
              <a:t/>
            </a:r>
            <a:br>
              <a:rPr lang="en-US" dirty="0" smtClean="0"/>
            </a:br>
            <a:r>
              <a:rPr lang="en-US" dirty="0" smtClean="0"/>
              <a:t>);</a:t>
            </a:r>
            <a:endParaRPr lang="en-US" dirty="0"/>
          </a:p>
        </p:txBody>
      </p:sp>
      <p:sp>
        <p:nvSpPr>
          <p:cNvPr id="4" name="Text Placeholder 3"/>
          <p:cNvSpPr>
            <a:spLocks noGrp="1"/>
          </p:cNvSpPr>
          <p:nvPr>
            <p:ph type="body" sz="half" idx="2"/>
          </p:nvPr>
        </p:nvSpPr>
        <p:spPr/>
        <p:txBody>
          <a:bodyPr/>
          <a:lstStyle/>
          <a:p>
            <a:r>
              <a:rPr lang="en-US" dirty="0" smtClean="0"/>
              <a:t>Using </a:t>
            </a:r>
            <a:r>
              <a:rPr lang="en-US" u="sng" dirty="0" err="1" smtClean="0"/>
              <a:t>emplace_back</a:t>
            </a:r>
            <a:r>
              <a:rPr lang="en-US" dirty="0" smtClean="0"/>
              <a:t> to add to the container.</a:t>
            </a:r>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18</a:t>
            </a:fld>
            <a:endParaRPr lang="en-US" dirty="0"/>
          </a:p>
        </p:txBody>
      </p:sp>
    </p:spTree>
    <p:extLst>
      <p:ext uri="{BB962C8B-B14F-4D97-AF65-F5344CB8AC3E}">
        <p14:creationId xmlns:p14="http://schemas.microsoft.com/office/powerpoint/2010/main" val="12641441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Example notes</a:t>
            </a:r>
            <a:endParaRPr lang="en-US" dirty="0"/>
          </a:p>
        </p:txBody>
      </p:sp>
      <p:sp>
        <p:nvSpPr>
          <p:cNvPr id="8" name="Content Placeholder 7"/>
          <p:cNvSpPr>
            <a:spLocks noGrp="1"/>
          </p:cNvSpPr>
          <p:nvPr>
            <p:ph idx="1"/>
          </p:nvPr>
        </p:nvSpPr>
        <p:spPr/>
        <p:txBody>
          <a:bodyPr/>
          <a:lstStyle/>
          <a:p>
            <a:r>
              <a:rPr lang="en-US" dirty="0" smtClean="0"/>
              <a:t>Reduce copies of complex objects.</a:t>
            </a:r>
          </a:p>
          <a:p>
            <a:pPr lvl="1"/>
            <a:r>
              <a:rPr lang="en-US" dirty="0" smtClean="0"/>
              <a:t>Try to remove the copy constructor, see what happens.</a:t>
            </a:r>
          </a:p>
          <a:p>
            <a:pPr lvl="1"/>
            <a:r>
              <a:rPr lang="en-US" dirty="0" smtClean="0"/>
              <a:t>Use move semantics where possible. Always check if that’s reasonable.</a:t>
            </a:r>
          </a:p>
          <a:p>
            <a:pPr lvl="1"/>
            <a:r>
              <a:rPr lang="en-US" dirty="0" smtClean="0"/>
              <a:t>Use the emplace methods </a:t>
            </a:r>
            <a:r>
              <a:rPr lang="en-US" smtClean="0"/>
              <a:t>to avoid a copy.</a:t>
            </a:r>
            <a:endParaRPr lang="en-US" dirty="0" smtClean="0"/>
          </a:p>
          <a:p>
            <a:r>
              <a:rPr lang="en-US" dirty="0" smtClean="0"/>
              <a:t>Prefer compiler generated methods. This makes it easier for the compiler to be clever.</a:t>
            </a:r>
            <a:endParaRPr lang="en-US" dirty="0"/>
          </a:p>
        </p:txBody>
      </p:sp>
      <p:sp>
        <p:nvSpPr>
          <p:cNvPr id="5" name="Footer Placeholder 4"/>
          <p:cNvSpPr>
            <a:spLocks noGrp="1"/>
          </p:cNvSpPr>
          <p:nvPr>
            <p:ph type="ftr" sz="quarter" idx="11"/>
          </p:nvPr>
        </p:nvSpPr>
        <p:spPr/>
        <p:txBody>
          <a:bodyPr/>
          <a:lstStyle/>
          <a:p>
            <a:r>
              <a:rPr lang="en-US" smtClean="0"/>
              <a:t>Apache Traffic Server Summit Spring 2017</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19</a:t>
            </a:fld>
            <a:endParaRPr lang="en-US" dirty="0"/>
          </a:p>
        </p:txBody>
      </p:sp>
    </p:spTree>
    <p:extLst>
      <p:ext uri="{BB962C8B-B14F-4D97-AF65-F5344CB8AC3E}">
        <p14:creationId xmlns:p14="http://schemas.microsoft.com/office/powerpoint/2010/main" val="798000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Content Placeholder 4"/>
          <p:cNvSpPr>
            <a:spLocks noGrp="1"/>
          </p:cNvSpPr>
          <p:nvPr>
            <p:ph idx="1"/>
          </p:nvPr>
        </p:nvSpPr>
        <p:spPr/>
        <p:txBody>
          <a:bodyPr/>
          <a:lstStyle/>
          <a:p>
            <a:r>
              <a:rPr lang="en-US" dirty="0"/>
              <a:t>C++11 (“</a:t>
            </a:r>
            <a:r>
              <a:rPr lang="en-US" dirty="0" err="1"/>
              <a:t>eleventy</a:t>
            </a:r>
            <a:r>
              <a:rPr lang="en-US" dirty="0"/>
              <a:t>”) is a major change in the </a:t>
            </a:r>
            <a:r>
              <a:rPr lang="en-US" dirty="0" smtClean="0"/>
              <a:t>language (Lisp </a:t>
            </a:r>
            <a:r>
              <a:rPr lang="en-US" dirty="0" err="1" smtClean="0"/>
              <a:t>rulz</a:t>
            </a:r>
            <a:r>
              <a:rPr lang="en-US" dirty="0" smtClean="0"/>
              <a:t>!)</a:t>
            </a:r>
          </a:p>
          <a:p>
            <a:r>
              <a:rPr lang="en-US" dirty="0" smtClean="0"/>
              <a:t>7.0 release requires compilers that are C++11 compliant.</a:t>
            </a:r>
          </a:p>
          <a:p>
            <a:r>
              <a:rPr lang="en-US" dirty="0" smtClean="0"/>
              <a:t>Take advantage of new language features without going crazy.</a:t>
            </a:r>
          </a:p>
          <a:p>
            <a:pPr lvl="1"/>
            <a:r>
              <a:rPr lang="en-US" dirty="0" smtClean="0"/>
              <a:t>You know who you are.</a:t>
            </a:r>
          </a:p>
          <a:p>
            <a:r>
              <a:rPr lang="en-US" dirty="0" smtClean="0"/>
              <a:t>Focus here is on ATS related features, not an overview of all changes.</a:t>
            </a:r>
          </a:p>
          <a:p>
            <a:pPr lvl="1"/>
            <a:r>
              <a:rPr lang="en-US" dirty="0" smtClean="0"/>
              <a:t>Looking at just the features I think are the most useful for ATS coding.</a:t>
            </a:r>
          </a:p>
          <a:p>
            <a:pPr lvl="1"/>
            <a:r>
              <a:rPr lang="en-US" dirty="0" smtClean="0"/>
              <a:t>Based on experience since the last summit, these are things I have used.</a:t>
            </a:r>
          </a:p>
          <a:p>
            <a:r>
              <a:rPr lang="en-US" dirty="0" smtClean="0"/>
              <a:t>But really, it’s because Leif needs constant reinforcement.</a:t>
            </a:r>
          </a:p>
        </p:txBody>
      </p:sp>
      <p:sp>
        <p:nvSpPr>
          <p:cNvPr id="2" name="Footer Placeholder 1"/>
          <p:cNvSpPr>
            <a:spLocks noGrp="1"/>
          </p:cNvSpPr>
          <p:nvPr>
            <p:ph type="ftr" sz="quarter" idx="11"/>
          </p:nvPr>
        </p:nvSpPr>
        <p:spPr/>
        <p:txBody>
          <a:bodyPr/>
          <a:lstStyle/>
          <a:p>
            <a:r>
              <a:rPr lang="en-US" dirty="0" smtClean="0"/>
              <a:t>Apache Traffic Server Summit Spring 2017</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8539057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Variadic</a:t>
            </a:r>
            <a:r>
              <a:rPr lang="en-US" dirty="0" smtClean="0"/>
              <a:t> Templates</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572070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Variadic</a:t>
            </a:r>
            <a:r>
              <a:rPr lang="en-US" dirty="0" smtClean="0"/>
              <a:t> Templates</a:t>
            </a:r>
            <a:endParaRPr lang="en-US" dirty="0"/>
          </a:p>
        </p:txBody>
      </p:sp>
      <p:sp>
        <p:nvSpPr>
          <p:cNvPr id="3" name="Content Placeholder 2"/>
          <p:cNvSpPr>
            <a:spLocks noGrp="1"/>
          </p:cNvSpPr>
          <p:nvPr>
            <p:ph idx="1"/>
          </p:nvPr>
        </p:nvSpPr>
        <p:spPr/>
        <p:txBody>
          <a:bodyPr/>
          <a:lstStyle/>
          <a:p>
            <a:r>
              <a:rPr lang="en-US" dirty="0" smtClean="0"/>
              <a:t>The C++11 approach to variable arguments – “</a:t>
            </a:r>
            <a:r>
              <a:rPr lang="en-US" dirty="0" err="1" smtClean="0"/>
              <a:t>var-args</a:t>
            </a:r>
            <a:r>
              <a:rPr lang="en-US" dirty="0" smtClean="0"/>
              <a:t>”.</a:t>
            </a:r>
          </a:p>
          <a:p>
            <a:r>
              <a:rPr lang="en-US" dirty="0" smtClean="0"/>
              <a:t>Somewhat more complex in exchange for complete type safety.</a:t>
            </a:r>
          </a:p>
          <a:p>
            <a:r>
              <a:rPr lang="en-US" dirty="0" smtClean="0"/>
              <a:t>Simple cases are usable by non-experts.</a:t>
            </a: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38454094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Variadic</a:t>
            </a:r>
            <a:r>
              <a:rPr lang="en-US" dirty="0" smtClean="0"/>
              <a:t> Templates</a:t>
            </a:r>
            <a:endParaRPr lang="en-US" dirty="0"/>
          </a:p>
        </p:txBody>
      </p:sp>
      <p:sp>
        <p:nvSpPr>
          <p:cNvPr id="3" name="Content Placeholder 2"/>
          <p:cNvSpPr>
            <a:spLocks noGrp="1"/>
          </p:cNvSpPr>
          <p:nvPr>
            <p:ph idx="1"/>
          </p:nvPr>
        </p:nvSpPr>
        <p:spPr/>
        <p:txBody>
          <a:bodyPr>
            <a:normAutofit lnSpcReduction="10000"/>
          </a:bodyPr>
          <a:lstStyle/>
          <a:p>
            <a:r>
              <a:rPr lang="en-US" dirty="0" smtClean="0"/>
              <a:t>The template function declares a family of functions with varying number and type of arguments.</a:t>
            </a:r>
            <a:br>
              <a:rPr lang="en-US" dirty="0" smtClean="0"/>
            </a:br>
            <a:r>
              <a:rPr lang="en-US" dirty="0" smtClean="0"/>
              <a:t>  template &lt; </a:t>
            </a:r>
            <a:r>
              <a:rPr lang="en-US" dirty="0" err="1" smtClean="0"/>
              <a:t>typename</a:t>
            </a:r>
            <a:r>
              <a:rPr lang="en-US" dirty="0" smtClean="0"/>
              <a:t> … </a:t>
            </a:r>
            <a:r>
              <a:rPr lang="en-US" dirty="0" err="1" smtClean="0"/>
              <a:t>Args</a:t>
            </a:r>
            <a:r>
              <a:rPr lang="en-US" dirty="0" smtClean="0"/>
              <a:t> &gt; </a:t>
            </a:r>
            <a:r>
              <a:rPr lang="en-US" dirty="0" err="1" smtClean="0"/>
              <a:t>zwoop</a:t>
            </a:r>
            <a:r>
              <a:rPr lang="en-US" dirty="0" smtClean="0"/>
              <a:t>(</a:t>
            </a:r>
            <a:r>
              <a:rPr lang="en-US" dirty="0" err="1" smtClean="0"/>
              <a:t>Args</a:t>
            </a:r>
            <a:r>
              <a:rPr lang="en-US" dirty="0" smtClean="0"/>
              <a:t>… </a:t>
            </a:r>
            <a:r>
              <a:rPr lang="en-US" dirty="0" err="1" smtClean="0"/>
              <a:t>args</a:t>
            </a:r>
            <a:r>
              <a:rPr lang="en-US" dirty="0" smtClean="0"/>
              <a:t>) { /* code */ }</a:t>
            </a:r>
          </a:p>
          <a:p>
            <a:r>
              <a:rPr lang="en-US" dirty="0" smtClean="0"/>
              <a:t>Such a declaration is instantiated as a different function for every distinct set of arguments.</a:t>
            </a:r>
          </a:p>
          <a:p>
            <a:r>
              <a:rPr lang="en-US" dirty="0" smtClean="0"/>
              <a:t>As with </a:t>
            </a:r>
            <a:r>
              <a:rPr lang="en-US" u="sng" dirty="0" err="1" smtClean="0"/>
              <a:t>var_args</a:t>
            </a:r>
            <a:r>
              <a:rPr lang="en-US" dirty="0" smtClean="0"/>
              <a:t> there can be fixed leading arguments.</a:t>
            </a:r>
            <a:br>
              <a:rPr lang="en-US" dirty="0" smtClean="0"/>
            </a:br>
            <a:r>
              <a:rPr lang="en-US" dirty="0" smtClean="0"/>
              <a:t>  Template &lt; </a:t>
            </a:r>
            <a:r>
              <a:rPr lang="en-US" dirty="0" err="1" smtClean="0"/>
              <a:t>typename</a:t>
            </a:r>
            <a:r>
              <a:rPr lang="en-US" dirty="0" smtClean="0"/>
              <a:t> A, </a:t>
            </a:r>
            <a:r>
              <a:rPr lang="en-US" dirty="0" err="1" smtClean="0"/>
              <a:t>typename</a:t>
            </a:r>
            <a:r>
              <a:rPr lang="en-US" dirty="0" smtClean="0"/>
              <a:t> B, </a:t>
            </a:r>
            <a:r>
              <a:rPr lang="en-US" dirty="0" err="1" smtClean="0"/>
              <a:t>typename</a:t>
            </a:r>
            <a:r>
              <a:rPr lang="en-US" dirty="0" smtClean="0"/>
              <a:t> … Rest &gt;</a:t>
            </a:r>
            <a:br>
              <a:rPr lang="en-US" dirty="0" smtClean="0"/>
            </a:br>
            <a:r>
              <a:rPr lang="en-US" dirty="0" smtClean="0"/>
              <a:t>    </a:t>
            </a:r>
            <a:r>
              <a:rPr lang="en-US" dirty="0" err="1" smtClean="0"/>
              <a:t>zwoop</a:t>
            </a:r>
            <a:r>
              <a:rPr lang="en-US" dirty="0" smtClean="0"/>
              <a:t>(A </a:t>
            </a:r>
            <a:r>
              <a:rPr lang="en-US" dirty="0" err="1" smtClean="0"/>
              <a:t>a</a:t>
            </a:r>
            <a:r>
              <a:rPr lang="en-US" dirty="0" smtClean="0"/>
              <a:t>, B </a:t>
            </a:r>
            <a:r>
              <a:rPr lang="en-US" dirty="0" err="1" smtClean="0"/>
              <a:t>b</a:t>
            </a:r>
            <a:r>
              <a:rPr lang="en-US" dirty="0" smtClean="0"/>
              <a:t>, Rest … rest) { /* code */ }</a:t>
            </a:r>
          </a:p>
          <a:p>
            <a:r>
              <a:rPr lang="en-US" dirty="0" smtClean="0"/>
              <a:t>As before a distinct function is instantiated for every distinct set of arguments, with the requirement the first two must be of type </a:t>
            </a:r>
            <a:r>
              <a:rPr lang="en-US" u="sng" dirty="0" smtClean="0"/>
              <a:t>A</a:t>
            </a:r>
            <a:r>
              <a:rPr lang="en-US" dirty="0" smtClean="0"/>
              <a:t> and </a:t>
            </a:r>
            <a:r>
              <a:rPr lang="en-US" u="sng" dirty="0" smtClean="0"/>
              <a:t>B</a:t>
            </a:r>
            <a:r>
              <a:rPr lang="en-US" dirty="0" smtClean="0"/>
              <a:t>.</a:t>
            </a:r>
          </a:p>
          <a:p>
            <a:r>
              <a:rPr lang="en-US" dirty="0" smtClean="0"/>
              <a:t>Important fact – the </a:t>
            </a:r>
            <a:r>
              <a:rPr lang="en-US" dirty="0" err="1" smtClean="0"/>
              <a:t>variadic</a:t>
            </a:r>
            <a:r>
              <a:rPr lang="en-US" dirty="0" smtClean="0"/>
              <a:t> argument can contain zero elements.</a:t>
            </a:r>
          </a:p>
          <a:p>
            <a:pPr lvl="1"/>
            <a:r>
              <a:rPr lang="en-US" dirty="0" smtClean="0"/>
              <a:t>E.g. for the latter </a:t>
            </a:r>
            <a:r>
              <a:rPr lang="en-US" u="sng" dirty="0" err="1" smtClean="0"/>
              <a:t>zwoop</a:t>
            </a:r>
            <a:r>
              <a:rPr lang="en-US" u="sng" dirty="0" smtClean="0"/>
              <a:t>(a, b)</a:t>
            </a:r>
            <a:r>
              <a:rPr lang="en-US" dirty="0" smtClean="0"/>
              <a:t> matches the template.</a:t>
            </a: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1531559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Accessing </a:t>
            </a:r>
            <a:r>
              <a:rPr lang="en-US" dirty="0" err="1" smtClean="0"/>
              <a:t>variadic</a:t>
            </a:r>
            <a:r>
              <a:rPr lang="en-US" dirty="0" smtClean="0"/>
              <a:t> arguments</a:t>
            </a:r>
            <a:endParaRPr lang="en-US" dirty="0"/>
          </a:p>
        </p:txBody>
      </p:sp>
      <p:sp>
        <p:nvSpPr>
          <p:cNvPr id="3" name="Content Placeholder 2"/>
          <p:cNvSpPr>
            <a:spLocks noGrp="1"/>
          </p:cNvSpPr>
          <p:nvPr>
            <p:ph idx="1"/>
          </p:nvPr>
        </p:nvSpPr>
        <p:spPr/>
        <p:txBody>
          <a:bodyPr/>
          <a:lstStyle/>
          <a:p>
            <a:r>
              <a:rPr lang="en-US" dirty="0" smtClean="0"/>
              <a:t>Most common technique – currying.</a:t>
            </a:r>
            <a:br>
              <a:rPr lang="en-US" dirty="0" smtClean="0"/>
            </a:br>
            <a:r>
              <a:rPr lang="en-US" dirty="0" smtClean="0"/>
              <a:t>template &lt; </a:t>
            </a:r>
            <a:r>
              <a:rPr lang="en-US" dirty="0" err="1" smtClean="0"/>
              <a:t>typename</a:t>
            </a:r>
            <a:r>
              <a:rPr lang="en-US" dirty="0" smtClean="0"/>
              <a:t> Car, </a:t>
            </a:r>
            <a:r>
              <a:rPr lang="en-US" dirty="0" err="1" smtClean="0"/>
              <a:t>typename</a:t>
            </a:r>
            <a:r>
              <a:rPr lang="en-US" dirty="0" smtClean="0"/>
              <a:t> … </a:t>
            </a:r>
            <a:r>
              <a:rPr lang="en-US" dirty="0" err="1"/>
              <a:t>C</a:t>
            </a:r>
            <a:r>
              <a:rPr lang="en-US" dirty="0" err="1" smtClean="0"/>
              <a:t>dr</a:t>
            </a:r>
            <a:r>
              <a:rPr lang="en-US" dirty="0" smtClean="0"/>
              <a:t> &gt; void </a:t>
            </a:r>
            <a:r>
              <a:rPr lang="en-US" dirty="0" err="1" smtClean="0"/>
              <a:t>zwoop</a:t>
            </a:r>
            <a:r>
              <a:rPr lang="en-US" dirty="0" smtClean="0"/>
              <a:t>(Car </a:t>
            </a:r>
            <a:r>
              <a:rPr lang="en-US" dirty="0" err="1" smtClean="0"/>
              <a:t>car</a:t>
            </a:r>
            <a:r>
              <a:rPr lang="en-US" dirty="0" smtClean="0"/>
              <a:t>, </a:t>
            </a:r>
            <a:r>
              <a:rPr lang="en-US" dirty="0" err="1" smtClean="0"/>
              <a:t>Cdr</a:t>
            </a:r>
            <a:r>
              <a:rPr lang="en-US" dirty="0" smtClean="0"/>
              <a:t> … </a:t>
            </a:r>
            <a:r>
              <a:rPr lang="en-US" dirty="0" err="1" smtClean="0"/>
              <a:t>cdr</a:t>
            </a:r>
            <a:r>
              <a:rPr lang="en-US" dirty="0" smtClean="0"/>
              <a:t>) {</a:t>
            </a:r>
            <a:br>
              <a:rPr lang="en-US" dirty="0" smtClean="0"/>
            </a:br>
            <a:r>
              <a:rPr lang="en-US" dirty="0" smtClean="0"/>
              <a:t>  </a:t>
            </a:r>
            <a:r>
              <a:rPr lang="en-US" dirty="0" err="1" smtClean="0"/>
              <a:t>do_something</a:t>
            </a:r>
            <a:r>
              <a:rPr lang="en-US" dirty="0" smtClean="0"/>
              <a:t>(car);</a:t>
            </a:r>
            <a:br>
              <a:rPr lang="en-US" dirty="0" smtClean="0"/>
            </a:br>
            <a:r>
              <a:rPr lang="en-US" dirty="0" smtClean="0"/>
              <a:t>  </a:t>
            </a:r>
            <a:r>
              <a:rPr lang="en-US" dirty="0" err="1" smtClean="0"/>
              <a:t>zwoop</a:t>
            </a:r>
            <a:r>
              <a:rPr lang="en-US" dirty="0" smtClean="0"/>
              <a:t>(</a:t>
            </a:r>
            <a:r>
              <a:rPr lang="en-US" dirty="0" err="1" smtClean="0"/>
              <a:t>cdr</a:t>
            </a:r>
            <a:r>
              <a:rPr lang="en-US" dirty="0" smtClean="0"/>
              <a:t>…);</a:t>
            </a:r>
            <a:br>
              <a:rPr lang="en-US" dirty="0" smtClean="0"/>
            </a:br>
            <a:r>
              <a:rPr lang="en-US" dirty="0" smtClean="0"/>
              <a:t>}</a:t>
            </a:r>
          </a:p>
          <a:p>
            <a:r>
              <a:rPr lang="en-US" dirty="0" smtClean="0"/>
              <a:t>Each instantiation handles the first argument then passes on the rest.</a:t>
            </a:r>
          </a:p>
          <a:p>
            <a:pPr lvl="1"/>
            <a:r>
              <a:rPr lang="en-US" dirty="0" smtClean="0"/>
              <a:t>But this doesn’t actually compile – “</a:t>
            </a:r>
            <a:r>
              <a:rPr lang="en-US" dirty="0"/>
              <a:t>no matching function for call to </a:t>
            </a:r>
            <a:r>
              <a:rPr lang="en-US" b="1" dirty="0" err="1" smtClean="0"/>
              <a:t>zwoop</a:t>
            </a:r>
            <a:r>
              <a:rPr lang="en-US" b="1" dirty="0" smtClean="0"/>
              <a:t>()</a:t>
            </a:r>
            <a:r>
              <a:rPr lang="en-US" dirty="0" smtClean="0"/>
              <a:t>”</a:t>
            </a:r>
          </a:p>
          <a:p>
            <a:pPr lvl="1"/>
            <a:r>
              <a:rPr lang="en-US" dirty="0" smtClean="0"/>
              <a:t>Must add base case for tail recursion </a:t>
            </a:r>
            <a:r>
              <a:rPr lang="en-US" b="1" dirty="0" smtClean="0"/>
              <a:t>before</a:t>
            </a:r>
            <a:r>
              <a:rPr lang="en-US" dirty="0" smtClean="0"/>
              <a:t> the template so it is defined inside the template context.</a:t>
            </a:r>
            <a:br>
              <a:rPr lang="en-US" dirty="0" smtClean="0"/>
            </a:br>
            <a:r>
              <a:rPr lang="en-US" dirty="0" smtClean="0"/>
              <a:t>   void </a:t>
            </a:r>
            <a:r>
              <a:rPr lang="en-US" dirty="0" err="1" smtClean="0"/>
              <a:t>zwoop</a:t>
            </a:r>
            <a:r>
              <a:rPr lang="en-US" dirty="0" smtClean="0"/>
              <a:t>() {}</a:t>
            </a:r>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9394778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Variadic</a:t>
            </a:r>
            <a:r>
              <a:rPr lang="en-US" dirty="0" smtClean="0"/>
              <a:t> expansion is compile time</a:t>
            </a:r>
            <a:endParaRPr lang="en-US" dirty="0"/>
          </a:p>
        </p:txBody>
      </p:sp>
      <p:sp>
        <p:nvSpPr>
          <p:cNvPr id="3" name="Content Placeholder 2"/>
          <p:cNvSpPr>
            <a:spLocks noGrp="1"/>
          </p:cNvSpPr>
          <p:nvPr>
            <p:ph idx="1"/>
          </p:nvPr>
        </p:nvSpPr>
        <p:spPr/>
        <p:txBody>
          <a:bodyPr/>
          <a:lstStyle/>
          <a:p>
            <a:r>
              <a:rPr lang="en-US" dirty="0" smtClean="0"/>
              <a:t>Therefore…what? Well, this doesn’t work</a:t>
            </a:r>
            <a:br>
              <a:rPr lang="en-US" dirty="0" smtClean="0"/>
            </a:br>
            <a:r>
              <a:rPr lang="en-US" dirty="0" smtClean="0"/>
              <a:t/>
            </a:r>
            <a:br>
              <a:rPr lang="en-US" dirty="0" smtClean="0"/>
            </a:br>
            <a:r>
              <a:rPr lang="en-US" dirty="0"/>
              <a:t>template &lt; </a:t>
            </a:r>
            <a:r>
              <a:rPr lang="en-US" dirty="0" err="1"/>
              <a:t>typename</a:t>
            </a:r>
            <a:r>
              <a:rPr lang="en-US" dirty="0"/>
              <a:t> Car, </a:t>
            </a:r>
            <a:r>
              <a:rPr lang="en-US" dirty="0" err="1"/>
              <a:t>typename</a:t>
            </a:r>
            <a:r>
              <a:rPr lang="en-US" dirty="0"/>
              <a:t> ... </a:t>
            </a:r>
            <a:r>
              <a:rPr lang="en-US" dirty="0" err="1"/>
              <a:t>Cdr</a:t>
            </a:r>
            <a:r>
              <a:rPr lang="en-US" dirty="0"/>
              <a:t> &gt; void </a:t>
            </a:r>
            <a:r>
              <a:rPr lang="en-US" dirty="0" err="1"/>
              <a:t>zwoop</a:t>
            </a:r>
            <a:r>
              <a:rPr lang="en-US" dirty="0"/>
              <a:t>(Car </a:t>
            </a:r>
            <a:r>
              <a:rPr lang="en-US" dirty="0" err="1"/>
              <a:t>car</a:t>
            </a:r>
            <a:r>
              <a:rPr lang="en-US" dirty="0"/>
              <a:t>, </a:t>
            </a:r>
            <a:r>
              <a:rPr lang="en-US" dirty="0" err="1"/>
              <a:t>Cdr</a:t>
            </a:r>
            <a:r>
              <a:rPr lang="en-US" dirty="0"/>
              <a:t> ... </a:t>
            </a:r>
            <a:r>
              <a:rPr lang="en-US" dirty="0" err="1"/>
              <a:t>cdr</a:t>
            </a:r>
            <a:r>
              <a:rPr lang="en-US" dirty="0"/>
              <a:t>) </a:t>
            </a:r>
            <a:r>
              <a:rPr lang="en-US" dirty="0" smtClean="0"/>
              <a:t>{</a:t>
            </a:r>
            <a:br>
              <a:rPr lang="en-US" dirty="0" smtClean="0"/>
            </a:br>
            <a:r>
              <a:rPr lang="en-US" dirty="0" smtClean="0"/>
              <a:t>  </a:t>
            </a:r>
            <a:r>
              <a:rPr lang="en-US" dirty="0" err="1" smtClean="0"/>
              <a:t>std</a:t>
            </a:r>
            <a:r>
              <a:rPr lang="en-US" dirty="0"/>
              <a:t>::</a:t>
            </a:r>
            <a:r>
              <a:rPr lang="en-US" dirty="0" err="1"/>
              <a:t>cout</a:t>
            </a:r>
            <a:r>
              <a:rPr lang="en-US" dirty="0"/>
              <a:t> &lt;&lt; "</a:t>
            </a:r>
            <a:r>
              <a:rPr lang="en-US" dirty="0" err="1"/>
              <a:t>Arg</a:t>
            </a:r>
            <a:r>
              <a:rPr lang="en-US" dirty="0"/>
              <a:t>" &lt;&lt; </a:t>
            </a:r>
            <a:r>
              <a:rPr lang="en-US" dirty="0" err="1"/>
              <a:t>std</a:t>
            </a:r>
            <a:r>
              <a:rPr lang="en-US" dirty="0"/>
              <a:t>::</a:t>
            </a:r>
            <a:r>
              <a:rPr lang="en-US" dirty="0" err="1" smtClean="0"/>
              <a:t>endl</a:t>
            </a:r>
            <a:r>
              <a:rPr lang="en-US" dirty="0" smtClean="0"/>
              <a:t>;</a:t>
            </a:r>
            <a:br>
              <a:rPr lang="en-US" dirty="0" smtClean="0"/>
            </a:br>
            <a:r>
              <a:rPr lang="en-US" dirty="0" smtClean="0"/>
              <a:t>  if </a:t>
            </a:r>
            <a:r>
              <a:rPr lang="en-US" dirty="0"/>
              <a:t>(size...(</a:t>
            </a:r>
            <a:r>
              <a:rPr lang="en-US" dirty="0" err="1"/>
              <a:t>cdr</a:t>
            </a:r>
            <a:r>
              <a:rPr lang="en-US" dirty="0"/>
              <a:t>) &gt; 0) </a:t>
            </a:r>
            <a:r>
              <a:rPr lang="en-US" dirty="0" err="1"/>
              <a:t>zwoop</a:t>
            </a:r>
            <a:r>
              <a:rPr lang="en-US" dirty="0"/>
              <a:t>(</a:t>
            </a:r>
            <a:r>
              <a:rPr lang="en-US" dirty="0" err="1"/>
              <a:t>cdr</a:t>
            </a:r>
            <a:r>
              <a:rPr lang="en-US" dirty="0" err="1" smtClean="0"/>
              <a:t>.</a:t>
            </a:r>
            <a:r>
              <a:rPr lang="en-US" dirty="0" smtClean="0"/>
              <a:t>..);</a:t>
            </a:r>
            <a:br>
              <a:rPr lang="en-US" dirty="0" smtClean="0"/>
            </a:br>
            <a:r>
              <a:rPr lang="en-US" dirty="0" smtClean="0"/>
              <a:t>}</a:t>
            </a:r>
          </a:p>
          <a:p>
            <a:r>
              <a:rPr lang="en-US" dirty="0" smtClean="0"/>
              <a:t>Why? Because even in the case where </a:t>
            </a:r>
            <a:r>
              <a:rPr lang="en-US" u="sng" dirty="0" err="1" smtClean="0"/>
              <a:t>cdr</a:t>
            </a:r>
            <a:r>
              <a:rPr lang="en-US" dirty="0" smtClean="0"/>
              <a:t> is empty, the call to </a:t>
            </a:r>
            <a:r>
              <a:rPr lang="en-US" u="sng" dirty="0" err="1" smtClean="0"/>
              <a:t>zwoop</a:t>
            </a:r>
            <a:r>
              <a:rPr lang="en-US" u="sng" dirty="0" smtClean="0"/>
              <a:t>()</a:t>
            </a:r>
            <a:r>
              <a:rPr lang="en-US" dirty="0" smtClean="0"/>
              <a:t> still exists even if not called and that won’t compile.</a:t>
            </a:r>
            <a:endParaRPr lang="en-US" dirty="0"/>
          </a:p>
          <a:p>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4925626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Ur-Example of </a:t>
            </a:r>
            <a:r>
              <a:rPr lang="en-US" dirty="0" err="1" smtClean="0"/>
              <a:t>Variadic</a:t>
            </a:r>
            <a:r>
              <a:rPr lang="en-US" dirty="0" smtClean="0"/>
              <a:t> Template use</a:t>
            </a:r>
            <a:endParaRPr lang="en-US" dirty="0"/>
          </a:p>
        </p:txBody>
      </p:sp>
      <p:sp>
        <p:nvSpPr>
          <p:cNvPr id="3" name="Content Placeholder 2"/>
          <p:cNvSpPr>
            <a:spLocks noGrp="1"/>
          </p:cNvSpPr>
          <p:nvPr>
            <p:ph idx="1"/>
          </p:nvPr>
        </p:nvSpPr>
        <p:spPr/>
        <p:txBody>
          <a:bodyPr/>
          <a:lstStyle/>
          <a:p>
            <a:r>
              <a:rPr lang="en-US" u="sng" dirty="0" err="1"/>
              <a:t>p</a:t>
            </a:r>
            <a:r>
              <a:rPr lang="en-US" u="sng" dirty="0" err="1" smtClean="0"/>
              <a:t>rintf</a:t>
            </a:r>
            <a:r>
              <a:rPr lang="en-US" dirty="0" smtClean="0"/>
              <a:t> like function with type safety.</a:t>
            </a:r>
            <a:br>
              <a:rPr lang="en-US" dirty="0" smtClean="0"/>
            </a:br>
            <a:r>
              <a:rPr lang="en-US" dirty="0" smtClean="0"/>
              <a:t/>
            </a:r>
            <a:br>
              <a:rPr lang="en-US" dirty="0" smtClean="0"/>
            </a:br>
            <a:r>
              <a:rPr lang="en-US" dirty="0"/>
              <a:t>void tsp() </a:t>
            </a:r>
            <a:r>
              <a:rPr lang="en-US" dirty="0" smtClean="0"/>
              <a:t>{ }</a:t>
            </a:r>
            <a:br>
              <a:rPr lang="en-US" dirty="0" smtClean="0"/>
            </a:br>
            <a:r>
              <a:rPr lang="en-US" dirty="0" smtClean="0"/>
              <a:t>template </a:t>
            </a:r>
            <a:r>
              <a:rPr lang="en-US" dirty="0"/>
              <a:t>&lt; </a:t>
            </a:r>
            <a:r>
              <a:rPr lang="en-US" dirty="0" err="1"/>
              <a:t>typename</a:t>
            </a:r>
            <a:r>
              <a:rPr lang="en-US" dirty="0"/>
              <a:t> Car, </a:t>
            </a:r>
            <a:r>
              <a:rPr lang="en-US" dirty="0" err="1"/>
              <a:t>typename</a:t>
            </a:r>
            <a:r>
              <a:rPr lang="en-US" dirty="0"/>
              <a:t> ... </a:t>
            </a:r>
            <a:r>
              <a:rPr lang="en-US" dirty="0" err="1"/>
              <a:t>Cdr</a:t>
            </a:r>
            <a:r>
              <a:rPr lang="en-US" dirty="0"/>
              <a:t> &gt; void tsp(Car </a:t>
            </a:r>
            <a:r>
              <a:rPr lang="en-US" dirty="0" err="1"/>
              <a:t>car</a:t>
            </a:r>
            <a:r>
              <a:rPr lang="en-US" dirty="0"/>
              <a:t>, </a:t>
            </a:r>
            <a:r>
              <a:rPr lang="en-US" dirty="0" err="1"/>
              <a:t>Cdr</a:t>
            </a:r>
            <a:r>
              <a:rPr lang="en-US" dirty="0"/>
              <a:t> ... </a:t>
            </a:r>
            <a:r>
              <a:rPr lang="en-US" dirty="0" err="1"/>
              <a:t>cdr</a:t>
            </a:r>
            <a:r>
              <a:rPr lang="en-US" dirty="0"/>
              <a:t>) </a:t>
            </a:r>
            <a:r>
              <a:rPr lang="en-US" dirty="0" smtClean="0"/>
              <a:t>{</a:t>
            </a:r>
            <a:br>
              <a:rPr lang="en-US" dirty="0" smtClean="0"/>
            </a:br>
            <a:r>
              <a:rPr lang="en-US" dirty="0" smtClean="0"/>
              <a:t>  </a:t>
            </a:r>
            <a:r>
              <a:rPr lang="en-US" dirty="0" err="1" smtClean="0"/>
              <a:t>std</a:t>
            </a:r>
            <a:r>
              <a:rPr lang="en-US" dirty="0"/>
              <a:t>::</a:t>
            </a:r>
            <a:r>
              <a:rPr lang="en-US" dirty="0" err="1"/>
              <a:t>cout</a:t>
            </a:r>
            <a:r>
              <a:rPr lang="en-US" dirty="0"/>
              <a:t> &lt;&lt; </a:t>
            </a:r>
            <a:r>
              <a:rPr lang="en-US" dirty="0" smtClean="0"/>
              <a:t>car;</a:t>
            </a:r>
            <a:br>
              <a:rPr lang="en-US" dirty="0" smtClean="0"/>
            </a:br>
            <a:r>
              <a:rPr lang="en-US" dirty="0" smtClean="0"/>
              <a:t>  tsp(</a:t>
            </a:r>
            <a:r>
              <a:rPr lang="en-US" dirty="0" err="1" smtClean="0"/>
              <a:t>cdr.</a:t>
            </a:r>
            <a:r>
              <a:rPr lang="en-US" dirty="0" smtClean="0"/>
              <a:t>..);</a:t>
            </a:r>
            <a:br>
              <a:rPr lang="en-US" dirty="0" smtClean="0"/>
            </a:br>
            <a:r>
              <a:rPr lang="en-US" dirty="0" smtClean="0"/>
              <a:t>}</a:t>
            </a:r>
            <a:endParaRPr lang="en-US" dirty="0"/>
          </a:p>
          <a:p>
            <a:endParaRPr lang="en-US" u="sng"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19290321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example – emplace() method</a:t>
            </a:r>
            <a:endParaRPr lang="en-US" dirty="0"/>
          </a:p>
        </p:txBody>
      </p:sp>
      <p:sp>
        <p:nvSpPr>
          <p:cNvPr id="3" name="Content Placeholder 2"/>
          <p:cNvSpPr>
            <a:spLocks noGrp="1"/>
          </p:cNvSpPr>
          <p:nvPr>
            <p:ph idx="1"/>
          </p:nvPr>
        </p:nvSpPr>
        <p:spPr/>
        <p:txBody>
          <a:bodyPr>
            <a:normAutofit/>
          </a:bodyPr>
          <a:lstStyle/>
          <a:p>
            <a:r>
              <a:rPr lang="en-US" dirty="0" smtClean="0"/>
              <a:t>Many STL containers take advantage of </a:t>
            </a:r>
            <a:r>
              <a:rPr lang="en-US" dirty="0" err="1" smtClean="0"/>
              <a:t>variadic</a:t>
            </a:r>
            <a:r>
              <a:rPr lang="en-US" dirty="0" smtClean="0"/>
              <a:t> arguments and perfect forwarding* to improve performance.</a:t>
            </a:r>
          </a:p>
          <a:p>
            <a:r>
              <a:rPr lang="en-US" u="sng" dirty="0"/>
              <a:t>e</a:t>
            </a:r>
            <a:r>
              <a:rPr lang="en-US" u="sng" dirty="0" smtClean="0"/>
              <a:t>mplace</a:t>
            </a:r>
            <a:r>
              <a:rPr lang="en-US" dirty="0" smtClean="0"/>
              <a:t> enables a caller to directly construct an element of a container instead of creating and copying.</a:t>
            </a:r>
          </a:p>
          <a:p>
            <a:r>
              <a:rPr lang="en-US" dirty="0" smtClean="0"/>
              <a:t>The method is </a:t>
            </a:r>
            <a:r>
              <a:rPr lang="en-US" dirty="0" err="1" smtClean="0"/>
              <a:t>variadic</a:t>
            </a:r>
            <a:r>
              <a:rPr lang="en-US" dirty="0" smtClean="0"/>
              <a:t> so it can take any number and type of arguments and pass them exactly to the element constructor.</a:t>
            </a:r>
          </a:p>
          <a:p>
            <a:r>
              <a:rPr lang="en-US" dirty="0" smtClean="0"/>
              <a:t>Any valid constructor can be used and will be selected by the argument set, just as if the constructor were called directly.</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Ask me after if you want “perfect forwarding” details explained.</a:t>
            </a: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837325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a:t>
            </a:r>
            <a:r>
              <a:rPr lang="en-US" dirty="0" err="1" smtClean="0"/>
              <a:t>variadic</a:t>
            </a:r>
            <a:r>
              <a:rPr lang="en-US" dirty="0" smtClean="0"/>
              <a:t> use</a:t>
            </a:r>
            <a:endParaRPr lang="en-US" dirty="0"/>
          </a:p>
        </p:txBody>
      </p:sp>
      <p:sp>
        <p:nvSpPr>
          <p:cNvPr id="3" name="Content Placeholder 2"/>
          <p:cNvSpPr>
            <a:spLocks noGrp="1"/>
          </p:cNvSpPr>
          <p:nvPr>
            <p:ph idx="1"/>
          </p:nvPr>
        </p:nvSpPr>
        <p:spPr/>
        <p:txBody>
          <a:bodyPr/>
          <a:lstStyle/>
          <a:p>
            <a:r>
              <a:rPr lang="en-US" dirty="0" smtClean="0"/>
              <a:t>For the daring, arrays and tuples can be used to capture the arguments.</a:t>
            </a:r>
          </a:p>
          <a:p>
            <a:r>
              <a:rPr lang="en-US" dirty="0" smtClean="0"/>
              <a:t>Tuples don’t seem useful, I couldn’t see a good technique in this context.</a:t>
            </a:r>
          </a:p>
          <a:p>
            <a:r>
              <a:rPr lang="en-US" dirty="0" smtClean="0"/>
              <a:t>Arrays</a:t>
            </a:r>
          </a:p>
          <a:p>
            <a:pPr lvl="1"/>
            <a:r>
              <a:rPr lang="en-US" dirty="0" smtClean="0"/>
              <a:t>Types must be unified, generally by calling a function on the arguments.</a:t>
            </a:r>
          </a:p>
          <a:p>
            <a:pPr lvl="1"/>
            <a:r>
              <a:rPr lang="en-US" dirty="0" smtClean="0"/>
              <a:t>Can store results or depend on side effects.</a:t>
            </a: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29236480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dirty="0" smtClean="0"/>
              <a:t>terative version of type safe printing</a:t>
            </a:r>
            <a:endParaRPr lang="en-US" dirty="0"/>
          </a:p>
        </p:txBody>
      </p:sp>
      <p:sp>
        <p:nvSpPr>
          <p:cNvPr id="3" name="Content Placeholder 2"/>
          <p:cNvSpPr>
            <a:spLocks noGrp="1"/>
          </p:cNvSpPr>
          <p:nvPr>
            <p:ph idx="1"/>
          </p:nvPr>
        </p:nvSpPr>
        <p:spPr/>
        <p:txBody>
          <a:bodyPr>
            <a:normAutofit/>
          </a:bodyPr>
          <a:lstStyle/>
          <a:p>
            <a:pPr marL="0" indent="0">
              <a:buNone/>
            </a:pPr>
            <a:r>
              <a:rPr lang="en-US" dirty="0"/>
              <a:t>#include &lt;</a:t>
            </a:r>
            <a:r>
              <a:rPr lang="en-US" dirty="0" err="1"/>
              <a:t>iostream</a:t>
            </a:r>
            <a:r>
              <a:rPr lang="en-US" dirty="0" smtClean="0"/>
              <a:t>&gt;</a:t>
            </a:r>
            <a:endParaRPr lang="en-US" dirty="0"/>
          </a:p>
          <a:p>
            <a:pPr marL="0" indent="0">
              <a:buNone/>
            </a:pPr>
            <a:r>
              <a:rPr lang="en-US" dirty="0"/>
              <a:t>template &lt; </a:t>
            </a:r>
            <a:r>
              <a:rPr lang="en-US" dirty="0" err="1"/>
              <a:t>typename</a:t>
            </a:r>
            <a:r>
              <a:rPr lang="en-US" dirty="0"/>
              <a:t> ... </a:t>
            </a:r>
            <a:r>
              <a:rPr lang="en-US" dirty="0" err="1"/>
              <a:t>Args</a:t>
            </a:r>
            <a:r>
              <a:rPr lang="en-US" dirty="0"/>
              <a:t> &gt; void tsp(</a:t>
            </a:r>
            <a:r>
              <a:rPr lang="en-US" dirty="0" err="1"/>
              <a:t>Args</a:t>
            </a:r>
            <a:r>
              <a:rPr lang="en-US" dirty="0"/>
              <a:t> </a:t>
            </a:r>
            <a:r>
              <a:rPr lang="en-US" dirty="0" err="1"/>
              <a:t>const</a:t>
            </a:r>
            <a:r>
              <a:rPr lang="en-US" dirty="0"/>
              <a:t>&amp; ... </a:t>
            </a:r>
            <a:r>
              <a:rPr lang="en-US" dirty="0" err="1"/>
              <a:t>args</a:t>
            </a:r>
            <a:r>
              <a:rPr lang="en-US" dirty="0"/>
              <a:t>) {</a:t>
            </a:r>
          </a:p>
          <a:p>
            <a:pPr marL="0" indent="0">
              <a:buNone/>
            </a:pPr>
            <a:r>
              <a:rPr lang="en-US" dirty="0"/>
              <a:t>  (void)(</a:t>
            </a:r>
            <a:r>
              <a:rPr lang="en-US" dirty="0" err="1"/>
              <a:t>int</a:t>
            </a:r>
            <a:r>
              <a:rPr lang="en-US" dirty="0"/>
              <a:t> []){ ( ( </a:t>
            </a:r>
            <a:r>
              <a:rPr lang="en-US" dirty="0" err="1"/>
              <a:t>std</a:t>
            </a:r>
            <a:r>
              <a:rPr lang="en-US" dirty="0"/>
              <a:t>::</a:t>
            </a:r>
            <a:r>
              <a:rPr lang="en-US" dirty="0" err="1"/>
              <a:t>cout</a:t>
            </a:r>
            <a:r>
              <a:rPr lang="en-US" dirty="0"/>
              <a:t> &lt;&lt; </a:t>
            </a:r>
            <a:r>
              <a:rPr lang="en-US" dirty="0" err="1"/>
              <a:t>args</a:t>
            </a:r>
            <a:r>
              <a:rPr lang="en-US" dirty="0"/>
              <a:t> ) , 0 ) ... };</a:t>
            </a:r>
          </a:p>
          <a:p>
            <a:pPr marL="0" indent="0">
              <a:buNone/>
            </a:pPr>
            <a:r>
              <a:rPr lang="en-US" dirty="0" smtClean="0"/>
              <a:t>}</a:t>
            </a:r>
            <a:endParaRPr lang="en-US" dirty="0"/>
          </a:p>
          <a:p>
            <a:pPr marL="0" indent="0">
              <a:buNone/>
            </a:pPr>
            <a:r>
              <a:rPr lang="en-US" dirty="0" err="1"/>
              <a:t>i</a:t>
            </a:r>
            <a:r>
              <a:rPr lang="en-US" dirty="0" err="1" smtClean="0"/>
              <a:t>nt</a:t>
            </a:r>
            <a:r>
              <a:rPr lang="en-US" dirty="0" smtClean="0"/>
              <a:t> main(</a:t>
            </a:r>
            <a:r>
              <a:rPr lang="en-US" dirty="0" err="1" smtClean="0"/>
              <a:t>int</a:t>
            </a:r>
            <a:r>
              <a:rPr lang="en-US" dirty="0"/>
              <a:t>, char</a:t>
            </a:r>
            <a:r>
              <a:rPr lang="en-US" dirty="0" smtClean="0"/>
              <a:t>**) {</a:t>
            </a:r>
            <a:endParaRPr lang="en-US" dirty="0"/>
          </a:p>
          <a:p>
            <a:pPr marL="0" indent="0">
              <a:buNone/>
            </a:pPr>
            <a:r>
              <a:rPr lang="en-US" dirty="0"/>
              <a:t>  </a:t>
            </a:r>
            <a:r>
              <a:rPr lang="en-US" dirty="0" err="1"/>
              <a:t>int</a:t>
            </a:r>
            <a:r>
              <a:rPr lang="en-US" dirty="0"/>
              <a:t> a = </a:t>
            </a:r>
            <a:r>
              <a:rPr lang="en-US" dirty="0" smtClean="0"/>
              <a:t>56; float </a:t>
            </a:r>
            <a:r>
              <a:rPr lang="en-US" dirty="0"/>
              <a:t>b = 5.6</a:t>
            </a:r>
            <a:r>
              <a:rPr lang="en-US" dirty="0" smtClean="0"/>
              <a:t>;</a:t>
            </a:r>
          </a:p>
          <a:p>
            <a:pPr marL="0" indent="0">
              <a:buNone/>
            </a:pPr>
            <a:r>
              <a:rPr lang="en-US" dirty="0" smtClean="0"/>
              <a:t>  tsp(a, " </a:t>
            </a:r>
            <a:r>
              <a:rPr lang="en-US" dirty="0" err="1" smtClean="0"/>
              <a:t>leif</a:t>
            </a:r>
            <a:r>
              <a:rPr lang="en-US" dirty="0" smtClean="0"/>
              <a:t> ", b);</a:t>
            </a:r>
          </a:p>
          <a:p>
            <a:pPr marL="0" indent="0">
              <a:buNone/>
            </a:pPr>
            <a:r>
              <a:rPr lang="en-US" dirty="0" smtClean="0"/>
              <a:t>  </a:t>
            </a:r>
            <a:r>
              <a:rPr lang="en-US" dirty="0"/>
              <a:t>return 0;</a:t>
            </a:r>
          </a:p>
          <a:p>
            <a:pPr marL="0" indent="0">
              <a:buNone/>
            </a:pPr>
            <a:r>
              <a:rPr lang="en-US" dirty="0"/>
              <a:t>}</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36118703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TS_DEBUG and the like?</a:t>
            </a:r>
            <a:endParaRPr lang="en-US" dirty="0"/>
          </a:p>
        </p:txBody>
      </p:sp>
      <p:sp>
        <p:nvSpPr>
          <p:cNvPr id="3" name="Content Placeholder 2"/>
          <p:cNvSpPr>
            <a:spLocks noGrp="1"/>
          </p:cNvSpPr>
          <p:nvPr>
            <p:ph idx="1"/>
          </p:nvPr>
        </p:nvSpPr>
        <p:spPr/>
        <p:txBody>
          <a:bodyPr/>
          <a:lstStyle/>
          <a:p>
            <a:r>
              <a:rPr lang="en-US" dirty="0" smtClean="0"/>
              <a:t>Formatting syntax is hard.</a:t>
            </a:r>
          </a:p>
          <a:p>
            <a:r>
              <a:rPr lang="en-US" dirty="0" smtClean="0"/>
              <a:t>Choose format string style vs. in line style.</a:t>
            </a:r>
          </a:p>
          <a:p>
            <a:pPr lvl="1"/>
            <a:r>
              <a:rPr lang="en-US" u="sng" dirty="0" err="1"/>
              <a:t>p</a:t>
            </a:r>
            <a:r>
              <a:rPr lang="en-US" u="sng" dirty="0" err="1" smtClean="0"/>
              <a:t>rintf</a:t>
            </a:r>
            <a:r>
              <a:rPr lang="en-US" dirty="0" smtClean="0"/>
              <a:t> is format string style.</a:t>
            </a:r>
          </a:p>
          <a:p>
            <a:pPr lvl="1"/>
            <a:r>
              <a:rPr lang="en-US" dirty="0" smtClean="0"/>
              <a:t>C++ stream I/O is in line style.</a:t>
            </a:r>
          </a:p>
          <a:p>
            <a:r>
              <a:rPr lang="en-US" dirty="0" smtClean="0"/>
              <a:t>In line seems </a:t>
            </a:r>
            <a:r>
              <a:rPr lang="en-US" dirty="0" err="1" smtClean="0"/>
              <a:t>clunkier</a:t>
            </a:r>
            <a:r>
              <a:rPr lang="en-US" dirty="0" smtClean="0"/>
              <a:t> but is much safer.</a:t>
            </a: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1655561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nsolas" panose="020B0609020204030204" pitchFamily="49" charset="0"/>
              </a:rPr>
              <a:t>Basics</a:t>
            </a:r>
            <a:endParaRPr lang="en-US" dirty="0">
              <a:latin typeface="Consolas" panose="020B0609020204030204" pitchFamily="49" charset="0"/>
            </a:endParaRPr>
          </a:p>
        </p:txBody>
      </p:sp>
      <p:sp>
        <p:nvSpPr>
          <p:cNvPr id="3" name="Content Placeholder 2"/>
          <p:cNvSpPr>
            <a:spLocks noGrp="1"/>
          </p:cNvSpPr>
          <p:nvPr>
            <p:ph idx="1"/>
          </p:nvPr>
        </p:nvSpPr>
        <p:spPr/>
        <p:txBody>
          <a:bodyPr>
            <a:normAutofit/>
          </a:bodyPr>
          <a:lstStyle/>
          <a:p>
            <a:r>
              <a:rPr lang="en-US" dirty="0" smtClean="0"/>
              <a:t>Use </a:t>
            </a:r>
            <a:r>
              <a:rPr lang="en-US" u="sng" dirty="0" err="1" smtClean="0"/>
              <a:t>nullptr</a:t>
            </a:r>
            <a:r>
              <a:rPr lang="en-US" dirty="0" smtClean="0"/>
              <a:t> and not </a:t>
            </a:r>
            <a:r>
              <a:rPr lang="en-US" u="sng" dirty="0" smtClean="0"/>
              <a:t>NULL</a:t>
            </a:r>
            <a:r>
              <a:rPr lang="en-US" dirty="0" smtClean="0"/>
              <a:t>.</a:t>
            </a:r>
          </a:p>
          <a:p>
            <a:r>
              <a:rPr lang="en-US" dirty="0" smtClean="0"/>
              <a:t>Use </a:t>
            </a:r>
            <a:r>
              <a:rPr lang="en-US" u="sng" dirty="0" smtClean="0"/>
              <a:t>auto</a:t>
            </a:r>
            <a:r>
              <a:rPr lang="en-US" dirty="0" smtClean="0"/>
              <a:t> but don’t go crazy with it.</a:t>
            </a:r>
          </a:p>
          <a:p>
            <a:r>
              <a:rPr lang="en-US" smtClean="0"/>
              <a:t>Lambdas!</a:t>
            </a:r>
            <a:endParaRPr lang="en-US" dirty="0" smtClean="0"/>
          </a:p>
          <a:p>
            <a:r>
              <a:rPr lang="en-US" u="sng" dirty="0" err="1" smtClean="0"/>
              <a:t>static_assert</a:t>
            </a:r>
            <a:r>
              <a:rPr lang="en-US" dirty="0" smtClean="0"/>
              <a:t> is good.</a:t>
            </a:r>
          </a:p>
          <a:p>
            <a:r>
              <a:rPr lang="en-US" dirty="0" smtClean="0"/>
              <a:t>Use C++ style casts.</a:t>
            </a:r>
          </a:p>
          <a:p>
            <a:r>
              <a:rPr lang="en-US" dirty="0" smtClean="0"/>
              <a:t>Methods should have 0 or 1 of { </a:t>
            </a:r>
            <a:r>
              <a:rPr lang="en-US" u="sng" dirty="0" smtClean="0"/>
              <a:t>virtual</a:t>
            </a:r>
            <a:r>
              <a:rPr lang="en-US" dirty="0" smtClean="0"/>
              <a:t>, </a:t>
            </a:r>
            <a:r>
              <a:rPr lang="en-US" u="sng" dirty="0" smtClean="0"/>
              <a:t>override</a:t>
            </a:r>
            <a:r>
              <a:rPr lang="en-US" dirty="0" smtClean="0"/>
              <a:t>, </a:t>
            </a:r>
            <a:r>
              <a:rPr lang="en-US" u="sng" dirty="0" smtClean="0"/>
              <a:t>final</a:t>
            </a:r>
            <a:r>
              <a:rPr lang="en-US" dirty="0" smtClean="0"/>
              <a:t> }</a:t>
            </a:r>
          </a:p>
          <a:p>
            <a:pPr lvl="1"/>
            <a:r>
              <a:rPr lang="en-US" dirty="0" smtClean="0"/>
              <a:t>Base method should have </a:t>
            </a:r>
            <a:r>
              <a:rPr lang="en-US" u="sng" dirty="0" smtClean="0"/>
              <a:t>virtual</a:t>
            </a:r>
            <a:r>
              <a:rPr lang="en-US" dirty="0" smtClean="0"/>
              <a:t> and overrides should marked </a:t>
            </a:r>
            <a:r>
              <a:rPr lang="en-US" u="sng" dirty="0" smtClean="0"/>
              <a:t>override</a:t>
            </a:r>
            <a:r>
              <a:rPr lang="en-US" dirty="0" smtClean="0"/>
              <a:t>.</a:t>
            </a:r>
          </a:p>
          <a:p>
            <a:r>
              <a:rPr lang="en-US" dirty="0" smtClean="0"/>
              <a:t>Use inline methods when possible instead of </a:t>
            </a:r>
            <a:r>
              <a:rPr lang="en-US" u="sng" dirty="0" smtClean="0"/>
              <a:t>#define</a:t>
            </a:r>
            <a:r>
              <a:rPr lang="en-US" dirty="0" smtClean="0"/>
              <a:t>.</a:t>
            </a:r>
          </a:p>
          <a:p>
            <a:r>
              <a:rPr lang="en-US" dirty="0" smtClean="0"/>
              <a:t>Use </a:t>
            </a:r>
            <a:r>
              <a:rPr lang="en-US" u="sng" dirty="0" err="1" smtClean="0"/>
              <a:t>std</a:t>
            </a:r>
            <a:r>
              <a:rPr lang="en-US" u="sng" dirty="0" smtClean="0"/>
              <a:t>::</a:t>
            </a:r>
            <a:r>
              <a:rPr lang="en-US" u="sng" dirty="0" err="1" smtClean="0"/>
              <a:t>unique_ptr</a:t>
            </a:r>
            <a:r>
              <a:rPr lang="en-US" dirty="0" smtClean="0"/>
              <a:t> for local resources. Cleanup can be overridden.</a:t>
            </a:r>
          </a:p>
        </p:txBody>
      </p:sp>
      <p:sp>
        <p:nvSpPr>
          <p:cNvPr id="4" name="Footer Placeholder 3"/>
          <p:cNvSpPr>
            <a:spLocks noGrp="1"/>
          </p:cNvSpPr>
          <p:nvPr>
            <p:ph type="ftr" sz="quarter" idx="11"/>
          </p:nvPr>
        </p:nvSpPr>
        <p:spPr/>
        <p:txBody>
          <a:bodyPr/>
          <a:lstStyle/>
          <a:p>
            <a:r>
              <a:rPr lang="en-US" dirty="0" smtClean="0"/>
              <a:t>Apache Traffic Server Summit </a:t>
            </a:r>
            <a:r>
              <a:rPr lang="en-US" dirty="0" smtClean="0"/>
              <a:t>Spring</a:t>
            </a:r>
            <a:r>
              <a:rPr lang="en-US" dirty="0" smtClean="0"/>
              <a:t>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19540506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err="1" smtClean="0"/>
              <a:t>Variadic</a:t>
            </a:r>
            <a:r>
              <a:rPr lang="en-US" dirty="0" smtClean="0"/>
              <a:t> Template Examples</a:t>
            </a:r>
            <a:endParaRPr lang="en-US" dirty="0"/>
          </a:p>
        </p:txBody>
      </p:sp>
      <p:sp>
        <p:nvSpPr>
          <p:cNvPr id="7" name="Text Placeholder 6"/>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19403779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Apache Traffic Server Summit Spring 2017</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31</a:t>
            </a:fld>
            <a:endParaRPr lang="en-US" dirty="0"/>
          </a:p>
        </p:txBody>
      </p:sp>
      <p:sp>
        <p:nvSpPr>
          <p:cNvPr id="4" name="Rectangle 3"/>
          <p:cNvSpPr/>
          <p:nvPr/>
        </p:nvSpPr>
        <p:spPr>
          <a:xfrm>
            <a:off x="286512" y="386555"/>
            <a:ext cx="10741152" cy="3970318"/>
          </a:xfrm>
          <a:prstGeom prst="rect">
            <a:avLst/>
          </a:prstGeom>
        </p:spPr>
        <p:txBody>
          <a:bodyPr wrap="square">
            <a:spAutoFit/>
          </a:bodyPr>
          <a:lstStyle/>
          <a:p>
            <a:r>
              <a:rPr lang="en-US" dirty="0">
                <a:solidFill>
                  <a:prstClr val="black"/>
                </a:solidFill>
                <a:latin typeface="Lucida Console" panose="020B0609040504020204" pitchFamily="49" charset="0"/>
              </a:rPr>
              <a:t>ex-2.cc:</a:t>
            </a:r>
          </a:p>
          <a:p>
            <a:r>
              <a:rPr lang="en-US" dirty="0" smtClean="0">
                <a:solidFill>
                  <a:prstClr val="black"/>
                </a:solidFill>
                <a:latin typeface="Lucida Console" panose="020B0609040504020204" pitchFamily="49" charset="0"/>
              </a:rPr>
              <a:t>#</a:t>
            </a:r>
            <a:r>
              <a:rPr lang="en-US" dirty="0">
                <a:solidFill>
                  <a:prstClr val="black"/>
                </a:solidFill>
                <a:latin typeface="Lucida Console" panose="020B0609040504020204" pitchFamily="49" charset="0"/>
              </a:rPr>
              <a:t>include &lt;</a:t>
            </a:r>
            <a:r>
              <a:rPr lang="en-US" dirty="0" err="1">
                <a:solidFill>
                  <a:prstClr val="black"/>
                </a:solidFill>
                <a:latin typeface="Lucida Console" panose="020B0609040504020204" pitchFamily="49" charset="0"/>
              </a:rPr>
              <a:t>iostream</a:t>
            </a:r>
            <a:r>
              <a:rPr lang="en-US" dirty="0">
                <a:solidFill>
                  <a:prstClr val="black"/>
                </a:solidFill>
                <a:latin typeface="Lucida Console" panose="020B0609040504020204" pitchFamily="49" charset="0"/>
              </a:rPr>
              <a:t>&gt;</a:t>
            </a:r>
          </a:p>
          <a:p>
            <a:r>
              <a:rPr lang="en-US" dirty="0" smtClean="0">
                <a:solidFill>
                  <a:prstClr val="black"/>
                </a:solidFill>
                <a:latin typeface="Lucida Console" panose="020B0609040504020204" pitchFamily="49" charset="0"/>
              </a:rPr>
              <a:t>// Compile failure example.</a:t>
            </a:r>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template &lt;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Car,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&gt; void </a:t>
            </a:r>
            <a:r>
              <a:rPr lang="en-US" dirty="0" err="1">
                <a:solidFill>
                  <a:prstClr val="black"/>
                </a:solidFill>
                <a:latin typeface="Lucida Console" panose="020B0609040504020204" pitchFamily="49" charset="0"/>
              </a:rPr>
              <a:t>zwoop</a:t>
            </a:r>
            <a:r>
              <a:rPr lang="en-US" dirty="0">
                <a:solidFill>
                  <a:prstClr val="black"/>
                </a:solidFill>
                <a:latin typeface="Lucida Console" panose="020B0609040504020204" pitchFamily="49" charset="0"/>
              </a:rPr>
              <a:t>(Car </a:t>
            </a:r>
            <a:r>
              <a:rPr lang="en-US" dirty="0" err="1">
                <a:solidFill>
                  <a:prstClr val="black"/>
                </a:solidFill>
                <a:latin typeface="Lucida Console" panose="020B0609040504020204" pitchFamily="49" charset="0"/>
              </a:rPr>
              <a:t>car</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&lt;&lt; "</a:t>
            </a:r>
            <a:r>
              <a:rPr lang="en-US" dirty="0" err="1">
                <a:solidFill>
                  <a:prstClr val="black"/>
                </a:solidFill>
                <a:latin typeface="Lucida Console" panose="020B0609040504020204" pitchFamily="49" charset="0"/>
              </a:rPr>
              <a:t>Arg</a:t>
            </a:r>
            <a:r>
              <a:rPr lang="en-US" dirty="0">
                <a:solidFill>
                  <a:prstClr val="black"/>
                </a:solidFill>
                <a:latin typeface="Lucida Console" panose="020B0609040504020204" pitchFamily="49" charset="0"/>
              </a:rPr>
              <a:t>" &lt;&lt;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endl</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if (</a:t>
            </a:r>
            <a:r>
              <a:rPr lang="en-US" dirty="0" err="1">
                <a:solidFill>
                  <a:prstClr val="black"/>
                </a:solidFill>
                <a:latin typeface="Lucida Console" panose="020B0609040504020204" pitchFamily="49" charset="0"/>
              </a:rPr>
              <a:t>sizeof</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&gt; 0) </a:t>
            </a:r>
            <a:r>
              <a:rPr lang="en-US" dirty="0" err="1">
                <a:solidFill>
                  <a:prstClr val="black"/>
                </a:solidFill>
                <a:latin typeface="Lucida Console" panose="020B0609040504020204" pitchFamily="49" charset="0"/>
              </a:rPr>
              <a:t>zwoop</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a:t>
            </a:r>
          </a:p>
          <a:p>
            <a:endParaRPr lang="en-US" dirty="0">
              <a:solidFill>
                <a:prstClr val="black"/>
              </a:solidFill>
              <a:latin typeface="Lucida Console" panose="020B0609040504020204" pitchFamily="49" charset="0"/>
            </a:endParaRPr>
          </a:p>
          <a:p>
            <a:r>
              <a:rPr lang="en-US" dirty="0" err="1" smtClean="0">
                <a:solidFill>
                  <a:prstClr val="black"/>
                </a:solidFill>
                <a:latin typeface="Lucida Console" panose="020B0609040504020204" pitchFamily="49" charset="0"/>
              </a:rPr>
              <a:t>Int</a:t>
            </a:r>
            <a:r>
              <a:rPr lang="en-US" dirty="0" smtClean="0">
                <a:solidFill>
                  <a:prstClr val="black"/>
                </a:solidFill>
                <a:latin typeface="Lucida Console" panose="020B0609040504020204" pitchFamily="49" charset="0"/>
              </a:rPr>
              <a:t> main(</a:t>
            </a:r>
            <a:r>
              <a:rPr lang="en-US" dirty="0" err="1" smtClean="0">
                <a:solidFill>
                  <a:prstClr val="black"/>
                </a:solidFill>
                <a:latin typeface="Lucida Console" panose="020B0609040504020204" pitchFamily="49" charset="0"/>
              </a:rPr>
              <a:t>int</a:t>
            </a:r>
            <a:r>
              <a:rPr lang="en-US" dirty="0">
                <a:solidFill>
                  <a:prstClr val="black"/>
                </a:solidFill>
                <a:latin typeface="Lucida Console" panose="020B0609040504020204" pitchFamily="49" charset="0"/>
              </a:rPr>
              <a:t>, char**)</a:t>
            </a:r>
          </a:p>
          <a:p>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zwoop</a:t>
            </a:r>
            <a:r>
              <a:rPr lang="en-US" dirty="0">
                <a:solidFill>
                  <a:prstClr val="black"/>
                </a:solidFill>
                <a:latin typeface="Lucida Console" panose="020B0609040504020204" pitchFamily="49" charset="0"/>
              </a:rPr>
              <a:t>(1, "</a:t>
            </a:r>
            <a:r>
              <a:rPr lang="en-US" dirty="0" err="1">
                <a:solidFill>
                  <a:prstClr val="black"/>
                </a:solidFill>
                <a:latin typeface="Lucida Console" panose="020B0609040504020204" pitchFamily="49" charset="0"/>
              </a:rPr>
              <a:t>leif</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return 0;</a:t>
            </a:r>
          </a:p>
          <a:p>
            <a:r>
              <a:rPr lang="en-US" dirty="0">
                <a:solidFill>
                  <a:prstClr val="black"/>
                </a:solidFill>
                <a:latin typeface="Lucida Console" panose="020B0609040504020204" pitchFamily="49" charset="0"/>
              </a:rPr>
              <a:t>}</a:t>
            </a:r>
          </a:p>
        </p:txBody>
      </p:sp>
    </p:spTree>
    <p:extLst>
      <p:ext uri="{BB962C8B-B14F-4D97-AF65-F5344CB8AC3E}">
        <p14:creationId xmlns:p14="http://schemas.microsoft.com/office/powerpoint/2010/main" val="13234428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32</a:t>
            </a:fld>
            <a:endParaRPr lang="en-US" dirty="0"/>
          </a:p>
        </p:txBody>
      </p:sp>
      <p:sp>
        <p:nvSpPr>
          <p:cNvPr id="6" name="Rectangle 5"/>
          <p:cNvSpPr/>
          <p:nvPr/>
        </p:nvSpPr>
        <p:spPr>
          <a:xfrm>
            <a:off x="371856" y="402396"/>
            <a:ext cx="10680192" cy="4247317"/>
          </a:xfrm>
          <a:prstGeom prst="rect">
            <a:avLst/>
          </a:prstGeom>
        </p:spPr>
        <p:txBody>
          <a:bodyPr wrap="square">
            <a:spAutoFit/>
          </a:bodyPr>
          <a:lstStyle/>
          <a:p>
            <a:r>
              <a:rPr lang="en-US" dirty="0">
                <a:solidFill>
                  <a:prstClr val="black"/>
                </a:solidFill>
                <a:latin typeface="Lucida Console" panose="020B0609040504020204" pitchFamily="49" charset="0"/>
              </a:rPr>
              <a:t>ex-1.cc:</a:t>
            </a:r>
          </a:p>
          <a:p>
            <a:r>
              <a:rPr lang="en-US" dirty="0" smtClean="0">
                <a:solidFill>
                  <a:prstClr val="black"/>
                </a:solidFill>
                <a:latin typeface="Lucida Console" panose="020B0609040504020204" pitchFamily="49" charset="0"/>
              </a:rPr>
              <a:t>#</a:t>
            </a:r>
            <a:r>
              <a:rPr lang="en-US" dirty="0">
                <a:solidFill>
                  <a:prstClr val="black"/>
                </a:solidFill>
                <a:latin typeface="Lucida Console" panose="020B0609040504020204" pitchFamily="49" charset="0"/>
              </a:rPr>
              <a:t>include &lt;</a:t>
            </a:r>
            <a:r>
              <a:rPr lang="en-US" dirty="0" err="1">
                <a:solidFill>
                  <a:prstClr val="black"/>
                </a:solidFill>
                <a:latin typeface="Lucida Console" panose="020B0609040504020204" pitchFamily="49" charset="0"/>
              </a:rPr>
              <a:t>iostream</a:t>
            </a:r>
            <a:r>
              <a:rPr lang="en-US" dirty="0">
                <a:solidFill>
                  <a:prstClr val="black"/>
                </a:solidFill>
                <a:latin typeface="Lucida Console" panose="020B0609040504020204" pitchFamily="49" charset="0"/>
              </a:rPr>
              <a:t>&gt;</a:t>
            </a:r>
          </a:p>
          <a:p>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void </a:t>
            </a:r>
            <a:r>
              <a:rPr lang="en-US" dirty="0" err="1">
                <a:solidFill>
                  <a:prstClr val="black"/>
                </a:solidFill>
                <a:latin typeface="Lucida Console" panose="020B0609040504020204" pitchFamily="49" charset="0"/>
              </a:rPr>
              <a:t>zwoop</a:t>
            </a:r>
            <a:r>
              <a:rPr lang="en-US" dirty="0">
                <a:solidFill>
                  <a:prstClr val="black"/>
                </a:solidFill>
                <a:latin typeface="Lucida Console" panose="020B0609040504020204" pitchFamily="49" charset="0"/>
              </a:rPr>
              <a:t>() </a:t>
            </a:r>
            <a:r>
              <a:rPr lang="en-US" dirty="0" smtClean="0">
                <a:solidFill>
                  <a:prstClr val="black"/>
                </a:solidFill>
                <a:latin typeface="Lucida Console" panose="020B0609040504020204" pitchFamily="49" charset="0"/>
              </a:rPr>
              <a:t>{}</a:t>
            </a:r>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template &lt;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Car,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&gt; void </a:t>
            </a:r>
            <a:r>
              <a:rPr lang="en-US" dirty="0" err="1">
                <a:solidFill>
                  <a:prstClr val="black"/>
                </a:solidFill>
                <a:latin typeface="Lucida Console" panose="020B0609040504020204" pitchFamily="49" charset="0"/>
              </a:rPr>
              <a:t>zwoop</a:t>
            </a:r>
            <a:r>
              <a:rPr lang="en-US" dirty="0">
                <a:solidFill>
                  <a:prstClr val="black"/>
                </a:solidFill>
                <a:latin typeface="Lucida Console" panose="020B0609040504020204" pitchFamily="49" charset="0"/>
              </a:rPr>
              <a:t>(Car </a:t>
            </a:r>
            <a:r>
              <a:rPr lang="en-US" dirty="0" err="1">
                <a:solidFill>
                  <a:prstClr val="black"/>
                </a:solidFill>
                <a:latin typeface="Lucida Console" panose="020B0609040504020204" pitchFamily="49" charset="0"/>
              </a:rPr>
              <a:t>car</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&lt;&lt; "</a:t>
            </a:r>
            <a:r>
              <a:rPr lang="en-US" dirty="0" err="1">
                <a:solidFill>
                  <a:prstClr val="black"/>
                </a:solidFill>
                <a:latin typeface="Lucida Console" panose="020B0609040504020204" pitchFamily="49" charset="0"/>
              </a:rPr>
              <a:t>Arg</a:t>
            </a:r>
            <a:r>
              <a:rPr lang="en-US" dirty="0">
                <a:solidFill>
                  <a:prstClr val="black"/>
                </a:solidFill>
                <a:latin typeface="Lucida Console" panose="020B0609040504020204" pitchFamily="49" charset="0"/>
              </a:rPr>
              <a:t>" &lt;&lt;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endl</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zwoop</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a:t>
            </a:r>
          </a:p>
          <a:p>
            <a:r>
              <a:rPr lang="en-US" dirty="0" smtClean="0">
                <a:solidFill>
                  <a:prstClr val="black"/>
                </a:solidFill>
                <a:latin typeface="Lucida Console" panose="020B0609040504020204" pitchFamily="49" charset="0"/>
              </a:rPr>
              <a:t>}</a:t>
            </a:r>
            <a:endParaRPr lang="en-US" dirty="0"/>
          </a:p>
          <a:p>
            <a:r>
              <a:rPr lang="en-US" dirty="0" err="1" smtClean="0"/>
              <a:t>Int</a:t>
            </a:r>
            <a:r>
              <a:rPr lang="en-US" dirty="0" smtClean="0"/>
              <a:t> main(</a:t>
            </a:r>
            <a:r>
              <a:rPr lang="en-US" dirty="0" err="1" smtClean="0"/>
              <a:t>int</a:t>
            </a:r>
            <a:r>
              <a:rPr lang="en-US" dirty="0"/>
              <a:t>, char**)</a:t>
            </a:r>
          </a:p>
          <a:p>
            <a:r>
              <a:rPr lang="en-US" dirty="0"/>
              <a:t>{</a:t>
            </a:r>
          </a:p>
          <a:p>
            <a:r>
              <a:rPr lang="en-US" dirty="0"/>
              <a:t>  </a:t>
            </a:r>
            <a:r>
              <a:rPr lang="en-US" dirty="0" err="1"/>
              <a:t>zwoop</a:t>
            </a:r>
            <a:r>
              <a:rPr lang="en-US" dirty="0"/>
              <a:t>(1, "</a:t>
            </a:r>
            <a:r>
              <a:rPr lang="en-US" dirty="0" err="1"/>
              <a:t>leif</a:t>
            </a:r>
            <a:r>
              <a:rPr lang="en-US" dirty="0"/>
              <a:t>");</a:t>
            </a:r>
          </a:p>
          <a:p>
            <a:r>
              <a:rPr lang="en-US" dirty="0"/>
              <a:t>  return 0;</a:t>
            </a:r>
          </a:p>
          <a:p>
            <a:r>
              <a:rPr lang="en-US" dirty="0"/>
              <a:t>}</a:t>
            </a:r>
          </a:p>
          <a:p>
            <a:endParaRPr lang="en-US" dirty="0">
              <a:solidFill>
                <a:prstClr val="black"/>
              </a:solidFill>
              <a:latin typeface="Lucida Console" panose="020B0609040504020204" pitchFamily="49" charset="0"/>
            </a:endParaRPr>
          </a:p>
        </p:txBody>
      </p:sp>
    </p:spTree>
    <p:extLst>
      <p:ext uri="{BB962C8B-B14F-4D97-AF65-F5344CB8AC3E}">
        <p14:creationId xmlns:p14="http://schemas.microsoft.com/office/powerpoint/2010/main" val="14196689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Apache Traffic Server Summit Spring 2017</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33</a:t>
            </a:fld>
            <a:endParaRPr lang="en-US" dirty="0"/>
          </a:p>
        </p:txBody>
      </p:sp>
      <p:sp>
        <p:nvSpPr>
          <p:cNvPr id="4" name="Rectangle 3"/>
          <p:cNvSpPr/>
          <p:nvPr/>
        </p:nvSpPr>
        <p:spPr>
          <a:xfrm>
            <a:off x="286512" y="268052"/>
            <a:ext cx="10643616" cy="4524315"/>
          </a:xfrm>
          <a:prstGeom prst="rect">
            <a:avLst/>
          </a:prstGeom>
        </p:spPr>
        <p:txBody>
          <a:bodyPr wrap="square">
            <a:spAutoFit/>
          </a:bodyPr>
          <a:lstStyle/>
          <a:p>
            <a:r>
              <a:rPr lang="en-US" dirty="0">
                <a:solidFill>
                  <a:prstClr val="black"/>
                </a:solidFill>
                <a:latin typeface="Lucida Console" panose="020B0609040504020204" pitchFamily="49" charset="0"/>
              </a:rPr>
              <a:t>ex-3.cc:</a:t>
            </a:r>
          </a:p>
          <a:p>
            <a:r>
              <a:rPr lang="en-US" dirty="0" smtClean="0">
                <a:solidFill>
                  <a:prstClr val="black"/>
                </a:solidFill>
                <a:latin typeface="Lucida Console" panose="020B0609040504020204" pitchFamily="49" charset="0"/>
              </a:rPr>
              <a:t>#</a:t>
            </a:r>
            <a:r>
              <a:rPr lang="en-US" dirty="0">
                <a:solidFill>
                  <a:prstClr val="black"/>
                </a:solidFill>
                <a:latin typeface="Lucida Console" panose="020B0609040504020204" pitchFamily="49" charset="0"/>
              </a:rPr>
              <a:t>include &lt;</a:t>
            </a:r>
            <a:r>
              <a:rPr lang="en-US" dirty="0" err="1">
                <a:solidFill>
                  <a:prstClr val="black"/>
                </a:solidFill>
                <a:latin typeface="Lucida Console" panose="020B0609040504020204" pitchFamily="49" charset="0"/>
              </a:rPr>
              <a:t>iostream</a:t>
            </a:r>
            <a:r>
              <a:rPr lang="en-US" dirty="0">
                <a:solidFill>
                  <a:prstClr val="black"/>
                </a:solidFill>
                <a:latin typeface="Lucida Console" panose="020B0609040504020204" pitchFamily="49" charset="0"/>
              </a:rPr>
              <a:t>&gt;</a:t>
            </a:r>
          </a:p>
          <a:p>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void tsp() {</a:t>
            </a:r>
          </a:p>
          <a:p>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template &lt;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Car,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&gt; void tsp(Car </a:t>
            </a:r>
            <a:r>
              <a:rPr lang="en-US" dirty="0" err="1">
                <a:solidFill>
                  <a:prstClr val="black"/>
                </a:solidFill>
                <a:latin typeface="Lucida Console" panose="020B0609040504020204" pitchFamily="49" charset="0"/>
              </a:rPr>
              <a:t>car</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&lt;&lt; car;</a:t>
            </a:r>
          </a:p>
          <a:p>
            <a:r>
              <a:rPr lang="en-US" dirty="0">
                <a:solidFill>
                  <a:prstClr val="black"/>
                </a:solidFill>
                <a:latin typeface="Lucida Console" panose="020B0609040504020204" pitchFamily="49" charset="0"/>
              </a:rPr>
              <a:t>  tsp(</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a:t>
            </a:r>
          </a:p>
          <a:p>
            <a:endParaRPr lang="en-US" dirty="0">
              <a:solidFill>
                <a:prstClr val="black"/>
              </a:solidFill>
              <a:latin typeface="Lucida Console" panose="020B0609040504020204" pitchFamily="49" charset="0"/>
            </a:endParaRPr>
          </a:p>
          <a:p>
            <a:r>
              <a:rPr lang="en-US" dirty="0" err="1" smtClean="0">
                <a:solidFill>
                  <a:prstClr val="black"/>
                </a:solidFill>
                <a:latin typeface="Lucida Console" panose="020B0609040504020204" pitchFamily="49" charset="0"/>
              </a:rPr>
              <a:t>Int</a:t>
            </a:r>
            <a:r>
              <a:rPr lang="en-US" dirty="0" smtClean="0">
                <a:solidFill>
                  <a:prstClr val="black"/>
                </a:solidFill>
                <a:latin typeface="Lucida Console" panose="020B0609040504020204" pitchFamily="49" charset="0"/>
              </a:rPr>
              <a:t> main(</a:t>
            </a:r>
            <a:r>
              <a:rPr lang="en-US" dirty="0" err="1" smtClean="0">
                <a:solidFill>
                  <a:prstClr val="black"/>
                </a:solidFill>
                <a:latin typeface="Lucida Console" panose="020B0609040504020204" pitchFamily="49" charset="0"/>
              </a:rPr>
              <a:t>int</a:t>
            </a:r>
            <a:r>
              <a:rPr lang="en-US" dirty="0">
                <a:solidFill>
                  <a:prstClr val="black"/>
                </a:solidFill>
                <a:latin typeface="Lucida Console" panose="020B0609040504020204" pitchFamily="49" charset="0"/>
              </a:rPr>
              <a:t>, char**)</a:t>
            </a:r>
          </a:p>
          <a:p>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tsp(1, "</a:t>
            </a:r>
            <a:r>
              <a:rPr lang="en-US" dirty="0" err="1">
                <a:solidFill>
                  <a:prstClr val="black"/>
                </a:solidFill>
                <a:latin typeface="Lucida Console" panose="020B0609040504020204" pitchFamily="49" charset="0"/>
              </a:rPr>
              <a:t>leif</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return 0;</a:t>
            </a:r>
          </a:p>
          <a:p>
            <a:r>
              <a:rPr lang="en-US" dirty="0">
                <a:solidFill>
                  <a:prstClr val="black"/>
                </a:solidFill>
                <a:latin typeface="Lucida Console" panose="020B0609040504020204" pitchFamily="49" charset="0"/>
              </a:rPr>
              <a:t>}</a:t>
            </a:r>
          </a:p>
        </p:txBody>
      </p:sp>
    </p:spTree>
    <p:extLst>
      <p:ext uri="{BB962C8B-B14F-4D97-AF65-F5344CB8AC3E}">
        <p14:creationId xmlns:p14="http://schemas.microsoft.com/office/powerpoint/2010/main" val="42014394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Apache Traffic Server Summit Spring 2017</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34</a:t>
            </a:fld>
            <a:endParaRPr lang="en-US" dirty="0"/>
          </a:p>
        </p:txBody>
      </p:sp>
      <p:sp>
        <p:nvSpPr>
          <p:cNvPr id="4" name="Rectangle 3"/>
          <p:cNvSpPr/>
          <p:nvPr/>
        </p:nvSpPr>
        <p:spPr>
          <a:xfrm>
            <a:off x="225552" y="218313"/>
            <a:ext cx="11881104" cy="5078313"/>
          </a:xfrm>
          <a:prstGeom prst="rect">
            <a:avLst/>
          </a:prstGeom>
        </p:spPr>
        <p:txBody>
          <a:bodyPr wrap="square">
            <a:spAutoFit/>
          </a:bodyPr>
          <a:lstStyle/>
          <a:p>
            <a:r>
              <a:rPr lang="en-US" dirty="0">
                <a:solidFill>
                  <a:prstClr val="black"/>
                </a:solidFill>
                <a:latin typeface="Lucida Console" panose="020B0609040504020204" pitchFamily="49" charset="0"/>
              </a:rPr>
              <a:t>ex-4.cc:</a:t>
            </a:r>
          </a:p>
          <a:p>
            <a:r>
              <a:rPr lang="en-US" dirty="0" smtClean="0">
                <a:solidFill>
                  <a:prstClr val="black"/>
                </a:solidFill>
                <a:latin typeface="Lucida Console" panose="020B0609040504020204" pitchFamily="49" charset="0"/>
              </a:rPr>
              <a:t>#</a:t>
            </a:r>
            <a:r>
              <a:rPr lang="en-US" dirty="0">
                <a:solidFill>
                  <a:prstClr val="black"/>
                </a:solidFill>
                <a:latin typeface="Lucida Console" panose="020B0609040504020204" pitchFamily="49" charset="0"/>
              </a:rPr>
              <a:t>include &lt;</a:t>
            </a:r>
            <a:r>
              <a:rPr lang="en-US" dirty="0" err="1">
                <a:solidFill>
                  <a:prstClr val="black"/>
                </a:solidFill>
                <a:latin typeface="Lucida Console" panose="020B0609040504020204" pitchFamily="49" charset="0"/>
              </a:rPr>
              <a:t>iostream</a:t>
            </a:r>
            <a:r>
              <a:rPr lang="en-US" dirty="0">
                <a:solidFill>
                  <a:prstClr val="black"/>
                </a:solidFill>
                <a:latin typeface="Lucida Console" panose="020B0609040504020204" pitchFamily="49" charset="0"/>
              </a:rPr>
              <a:t>&gt;</a:t>
            </a:r>
          </a:p>
          <a:p>
            <a:r>
              <a:rPr lang="en-US" dirty="0" smtClean="0">
                <a:solidFill>
                  <a:prstClr val="black"/>
                </a:solidFill>
                <a:latin typeface="Lucida Console" panose="020B0609040504020204" pitchFamily="49" charset="0"/>
              </a:rPr>
              <a:t>// Failure example – bad arguments to </a:t>
            </a:r>
            <a:r>
              <a:rPr lang="en-US" dirty="0" err="1" smtClean="0">
                <a:solidFill>
                  <a:prstClr val="black"/>
                </a:solidFill>
                <a:latin typeface="Lucida Console" panose="020B0609040504020204" pitchFamily="49" charset="0"/>
              </a:rPr>
              <a:t>tuplesize</a:t>
            </a:r>
            <a:endParaRPr lang="en-US" dirty="0">
              <a:solidFill>
                <a:prstClr val="black"/>
              </a:solidFill>
              <a:latin typeface="Lucida Console" panose="020B0609040504020204" pitchFamily="49" charset="0"/>
            </a:endParaRPr>
          </a:p>
          <a:p>
            <a:r>
              <a:rPr lang="en-US" dirty="0" err="1">
                <a:solidFill>
                  <a:prstClr val="black"/>
                </a:solidFill>
                <a:latin typeface="Lucida Console" panose="020B0609040504020204" pitchFamily="49" charset="0"/>
              </a:rPr>
              <a:t>size_t</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return 0;</a:t>
            </a:r>
          </a:p>
          <a:p>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template &lt;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Car,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&gt; </a:t>
            </a:r>
            <a:r>
              <a:rPr lang="en-US" dirty="0" err="1" smtClean="0">
                <a:solidFill>
                  <a:prstClr val="black"/>
                </a:solidFill>
                <a:latin typeface="Lucida Console" panose="020B0609040504020204" pitchFamily="49" charset="0"/>
              </a:rPr>
              <a:t>size_t</a:t>
            </a:r>
            <a:endParaRPr lang="en-US" dirty="0" smtClean="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 </a:t>
            </a:r>
            <a:r>
              <a:rPr lang="en-US" dirty="0" smtClean="0">
                <a:solidFill>
                  <a:prstClr val="black"/>
                </a:solidFill>
                <a:latin typeface="Lucida Console" panose="020B0609040504020204" pitchFamily="49" charset="0"/>
              </a:rPr>
              <a:t> </a:t>
            </a:r>
            <a:r>
              <a:rPr lang="en-US" dirty="0" err="1" smtClean="0">
                <a:solidFill>
                  <a:prstClr val="black"/>
                </a:solidFill>
                <a:latin typeface="Lucida Console" panose="020B0609040504020204" pitchFamily="49" charset="0"/>
              </a:rPr>
              <a:t>tuplesizeof</a:t>
            </a:r>
            <a:r>
              <a:rPr lang="en-US" dirty="0" smtClean="0">
                <a:solidFill>
                  <a:prstClr val="black"/>
                </a:solidFill>
                <a:latin typeface="Lucida Console" panose="020B0609040504020204" pitchFamily="49" charset="0"/>
              </a:rPr>
              <a:t>(Car </a:t>
            </a:r>
            <a:r>
              <a:rPr lang="en-US" dirty="0" err="1">
                <a:solidFill>
                  <a:prstClr val="black"/>
                </a:solidFill>
                <a:latin typeface="Lucida Console" panose="020B0609040504020204" pitchFamily="49" charset="0"/>
              </a:rPr>
              <a:t>car</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return </a:t>
            </a:r>
            <a:r>
              <a:rPr lang="en-US" dirty="0" err="1">
                <a:solidFill>
                  <a:prstClr val="black"/>
                </a:solidFill>
                <a:latin typeface="Lucida Console" panose="020B0609040504020204" pitchFamily="49" charset="0"/>
              </a:rPr>
              <a:t>sizeof</a:t>
            </a:r>
            <a:r>
              <a:rPr lang="en-US" dirty="0">
                <a:solidFill>
                  <a:prstClr val="black"/>
                </a:solidFill>
                <a:latin typeface="Lucida Console" panose="020B0609040504020204" pitchFamily="49" charset="0"/>
              </a:rPr>
              <a:t>(Car) +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a:t>
            </a:r>
          </a:p>
          <a:p>
            <a:endParaRPr lang="en-US" dirty="0">
              <a:solidFill>
                <a:prstClr val="black"/>
              </a:solidFill>
              <a:latin typeface="Lucida Console" panose="020B0609040504020204" pitchFamily="49" charset="0"/>
            </a:endParaRPr>
          </a:p>
          <a:p>
            <a:r>
              <a:rPr lang="en-US" dirty="0" err="1">
                <a:solidFill>
                  <a:prstClr val="black"/>
                </a:solidFill>
                <a:latin typeface="Lucida Console" panose="020B0609040504020204" pitchFamily="49" charset="0"/>
              </a:rPr>
              <a:t>int</a:t>
            </a:r>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main(</a:t>
            </a:r>
            <a:r>
              <a:rPr lang="en-US" dirty="0" err="1">
                <a:solidFill>
                  <a:prstClr val="black"/>
                </a:solidFill>
                <a:latin typeface="Lucida Console" panose="020B0609040504020204" pitchFamily="49" charset="0"/>
              </a:rPr>
              <a:t>int</a:t>
            </a:r>
            <a:r>
              <a:rPr lang="en-US" dirty="0">
                <a:solidFill>
                  <a:prstClr val="black"/>
                </a:solidFill>
                <a:latin typeface="Lucida Console" panose="020B0609040504020204" pitchFamily="49" charset="0"/>
              </a:rPr>
              <a:t>, char**)</a:t>
            </a:r>
          </a:p>
          <a:p>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(1, "</a:t>
            </a:r>
            <a:r>
              <a:rPr lang="en-US" dirty="0" err="1">
                <a:solidFill>
                  <a:prstClr val="black"/>
                </a:solidFill>
                <a:latin typeface="Lucida Console" panose="020B0609040504020204" pitchFamily="49" charset="0"/>
              </a:rPr>
              <a:t>leif</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1.0, 'c');</a:t>
            </a:r>
          </a:p>
          <a:p>
            <a:r>
              <a:rPr lang="en-US" dirty="0">
                <a:solidFill>
                  <a:prstClr val="black"/>
                </a:solidFill>
                <a:latin typeface="Lucida Console" panose="020B0609040504020204" pitchFamily="49" charset="0"/>
              </a:rPr>
              <a:t>  return 0;</a:t>
            </a:r>
          </a:p>
          <a:p>
            <a:r>
              <a:rPr lang="en-US" dirty="0">
                <a:solidFill>
                  <a:prstClr val="black"/>
                </a:solidFill>
                <a:latin typeface="Lucida Console" panose="020B0609040504020204" pitchFamily="49" charset="0"/>
              </a:rPr>
              <a:t>}</a:t>
            </a:r>
          </a:p>
        </p:txBody>
      </p:sp>
    </p:spTree>
    <p:extLst>
      <p:ext uri="{BB962C8B-B14F-4D97-AF65-F5344CB8AC3E}">
        <p14:creationId xmlns:p14="http://schemas.microsoft.com/office/powerpoint/2010/main" val="18949257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Apache Traffic Server Summit Spring 2017</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35</a:t>
            </a:fld>
            <a:endParaRPr lang="en-US" dirty="0"/>
          </a:p>
        </p:txBody>
      </p:sp>
      <p:sp>
        <p:nvSpPr>
          <p:cNvPr id="4" name="Rectangle 3"/>
          <p:cNvSpPr/>
          <p:nvPr/>
        </p:nvSpPr>
        <p:spPr>
          <a:xfrm>
            <a:off x="158496" y="161741"/>
            <a:ext cx="11838432" cy="5078313"/>
          </a:xfrm>
          <a:prstGeom prst="rect">
            <a:avLst/>
          </a:prstGeom>
        </p:spPr>
        <p:txBody>
          <a:bodyPr wrap="square">
            <a:spAutoFit/>
          </a:bodyPr>
          <a:lstStyle/>
          <a:p>
            <a:r>
              <a:rPr lang="en-US" dirty="0">
                <a:solidFill>
                  <a:prstClr val="black"/>
                </a:solidFill>
                <a:latin typeface="Lucida Console" panose="020B0609040504020204" pitchFamily="49" charset="0"/>
              </a:rPr>
              <a:t>e</a:t>
            </a:r>
            <a:r>
              <a:rPr lang="en-US" dirty="0" smtClean="0">
                <a:solidFill>
                  <a:prstClr val="black"/>
                </a:solidFill>
                <a:latin typeface="Lucida Console" panose="020B0609040504020204" pitchFamily="49" charset="0"/>
              </a:rPr>
              <a:t>x-8.cc:</a:t>
            </a:r>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#include &lt;</a:t>
            </a:r>
            <a:r>
              <a:rPr lang="en-US" dirty="0" err="1">
                <a:solidFill>
                  <a:prstClr val="black"/>
                </a:solidFill>
                <a:latin typeface="Lucida Console" panose="020B0609040504020204" pitchFamily="49" charset="0"/>
              </a:rPr>
              <a:t>iostream</a:t>
            </a:r>
            <a:r>
              <a:rPr lang="en-US" dirty="0">
                <a:solidFill>
                  <a:prstClr val="black"/>
                </a:solidFill>
                <a:latin typeface="Lucida Console" panose="020B0609040504020204" pitchFamily="49" charset="0"/>
              </a:rPr>
              <a:t>&gt;</a:t>
            </a:r>
          </a:p>
          <a:p>
            <a:r>
              <a:rPr lang="en-US" dirty="0" smtClean="0">
                <a:solidFill>
                  <a:prstClr val="black"/>
                </a:solidFill>
                <a:latin typeface="Lucida Console" panose="020B0609040504020204" pitchFamily="49" charset="0"/>
              </a:rPr>
              <a:t>// ex-4.cc fixed, make </a:t>
            </a:r>
            <a:r>
              <a:rPr lang="en-US" dirty="0" err="1" smtClean="0">
                <a:solidFill>
                  <a:prstClr val="black"/>
                </a:solidFill>
                <a:latin typeface="Lucida Console" panose="020B0609040504020204" pitchFamily="49" charset="0"/>
              </a:rPr>
              <a:t>args</a:t>
            </a:r>
            <a:r>
              <a:rPr lang="en-US" dirty="0" smtClean="0">
                <a:solidFill>
                  <a:prstClr val="black"/>
                </a:solidFill>
                <a:latin typeface="Lucida Console" panose="020B0609040504020204" pitchFamily="49" charset="0"/>
              </a:rPr>
              <a:t> </a:t>
            </a:r>
            <a:r>
              <a:rPr lang="en-US" dirty="0" err="1" smtClean="0">
                <a:solidFill>
                  <a:prstClr val="black"/>
                </a:solidFill>
                <a:latin typeface="Lucida Console" panose="020B0609040504020204" pitchFamily="49" charset="0"/>
              </a:rPr>
              <a:t>const</a:t>
            </a:r>
            <a:r>
              <a:rPr lang="en-US" dirty="0" smtClean="0">
                <a:solidFill>
                  <a:prstClr val="black"/>
                </a:solidFill>
                <a:latin typeface="Lucida Console" panose="020B0609040504020204" pitchFamily="49" charset="0"/>
              </a:rPr>
              <a:t>&amp;</a:t>
            </a:r>
            <a:endParaRPr lang="en-US" dirty="0">
              <a:solidFill>
                <a:prstClr val="black"/>
              </a:solidFill>
              <a:latin typeface="Lucida Console" panose="020B0609040504020204" pitchFamily="49" charset="0"/>
            </a:endParaRPr>
          </a:p>
          <a:p>
            <a:r>
              <a:rPr lang="en-US" dirty="0" err="1">
                <a:solidFill>
                  <a:prstClr val="black"/>
                </a:solidFill>
                <a:latin typeface="Lucida Console" panose="020B0609040504020204" pitchFamily="49" charset="0"/>
              </a:rPr>
              <a:t>size_t</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return 0;</a:t>
            </a:r>
          </a:p>
          <a:p>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template &lt;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Car,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a:t>
            </a:r>
            <a:r>
              <a:rPr lang="en-US" dirty="0" smtClean="0">
                <a:solidFill>
                  <a:prstClr val="black"/>
                </a:solidFill>
                <a:latin typeface="Lucida Console" panose="020B0609040504020204" pitchFamily="49" charset="0"/>
              </a:rPr>
              <a:t>&gt;</a:t>
            </a:r>
          </a:p>
          <a:p>
            <a:r>
              <a:rPr lang="en-US" dirty="0" err="1" smtClean="0">
                <a:solidFill>
                  <a:prstClr val="black"/>
                </a:solidFill>
                <a:latin typeface="Lucida Console" panose="020B0609040504020204" pitchFamily="49" charset="0"/>
              </a:rPr>
              <a:t>size_t</a:t>
            </a:r>
            <a:r>
              <a:rPr lang="en-US" dirty="0" smtClean="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(Car </a:t>
            </a:r>
            <a:r>
              <a:rPr lang="en-US" dirty="0" err="1">
                <a:solidFill>
                  <a:prstClr val="black"/>
                </a:solidFill>
                <a:latin typeface="Lucida Console" panose="020B0609040504020204" pitchFamily="49" charset="0"/>
              </a:rPr>
              <a:t>const</a:t>
            </a:r>
            <a:r>
              <a:rPr lang="en-US" dirty="0">
                <a:solidFill>
                  <a:prstClr val="black"/>
                </a:solidFill>
                <a:latin typeface="Lucida Console" panose="020B0609040504020204" pitchFamily="49" charset="0"/>
              </a:rPr>
              <a:t>&amp; car,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const</a:t>
            </a:r>
            <a:r>
              <a:rPr lang="en-US" dirty="0">
                <a:solidFill>
                  <a:prstClr val="black"/>
                </a:solidFill>
                <a:latin typeface="Lucida Console" panose="020B0609040504020204" pitchFamily="49" charset="0"/>
              </a:rPr>
              <a:t>&amp; ... </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return </a:t>
            </a:r>
            <a:r>
              <a:rPr lang="en-US" dirty="0" err="1">
                <a:solidFill>
                  <a:prstClr val="black"/>
                </a:solidFill>
                <a:latin typeface="Lucida Console" panose="020B0609040504020204" pitchFamily="49" charset="0"/>
              </a:rPr>
              <a:t>sizeof</a:t>
            </a:r>
            <a:r>
              <a:rPr lang="en-US" dirty="0">
                <a:solidFill>
                  <a:prstClr val="black"/>
                </a:solidFill>
                <a:latin typeface="Lucida Console" panose="020B0609040504020204" pitchFamily="49" charset="0"/>
              </a:rPr>
              <a:t>(Car) +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cdr.</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a:t>
            </a:r>
          </a:p>
          <a:p>
            <a:endParaRPr lang="en-US" dirty="0">
              <a:solidFill>
                <a:prstClr val="black"/>
              </a:solidFill>
              <a:latin typeface="Lucida Console" panose="020B0609040504020204" pitchFamily="49" charset="0"/>
            </a:endParaRPr>
          </a:p>
          <a:p>
            <a:r>
              <a:rPr lang="en-US" dirty="0" err="1">
                <a:solidFill>
                  <a:prstClr val="black"/>
                </a:solidFill>
                <a:latin typeface="Lucida Console" panose="020B0609040504020204" pitchFamily="49" charset="0"/>
              </a:rPr>
              <a:t>int</a:t>
            </a:r>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main(</a:t>
            </a:r>
            <a:r>
              <a:rPr lang="en-US" dirty="0" err="1">
                <a:solidFill>
                  <a:prstClr val="black"/>
                </a:solidFill>
                <a:latin typeface="Lucida Console" panose="020B0609040504020204" pitchFamily="49" charset="0"/>
              </a:rPr>
              <a:t>int</a:t>
            </a:r>
            <a:r>
              <a:rPr lang="en-US" dirty="0">
                <a:solidFill>
                  <a:prstClr val="black"/>
                </a:solidFill>
                <a:latin typeface="Lucida Console" panose="020B0609040504020204" pitchFamily="49" charset="0"/>
              </a:rPr>
              <a:t>, char**)</a:t>
            </a:r>
          </a:p>
          <a:p>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(1, "</a:t>
            </a:r>
            <a:r>
              <a:rPr lang="en-US" dirty="0" err="1">
                <a:solidFill>
                  <a:prstClr val="black"/>
                </a:solidFill>
                <a:latin typeface="Lucida Console" panose="020B0609040504020204" pitchFamily="49" charset="0"/>
              </a:rPr>
              <a:t>leif</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1.0, 'c');</a:t>
            </a:r>
          </a:p>
          <a:p>
            <a:r>
              <a:rPr lang="en-US" dirty="0">
                <a:solidFill>
                  <a:prstClr val="black"/>
                </a:solidFill>
                <a:latin typeface="Lucida Console" panose="020B0609040504020204" pitchFamily="49" charset="0"/>
              </a:rPr>
              <a:t>  return 0;</a:t>
            </a:r>
          </a:p>
          <a:p>
            <a:r>
              <a:rPr lang="en-US" dirty="0">
                <a:solidFill>
                  <a:prstClr val="black"/>
                </a:solidFill>
                <a:latin typeface="Lucida Console" panose="020B0609040504020204" pitchFamily="49" charset="0"/>
              </a:rPr>
              <a:t>}</a:t>
            </a:r>
          </a:p>
        </p:txBody>
      </p:sp>
    </p:spTree>
    <p:extLst>
      <p:ext uri="{BB962C8B-B14F-4D97-AF65-F5344CB8AC3E}">
        <p14:creationId xmlns:p14="http://schemas.microsoft.com/office/powerpoint/2010/main" val="4825225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Apache Traffic Server Summit Spring 2017</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36</a:t>
            </a:fld>
            <a:endParaRPr lang="en-US" dirty="0"/>
          </a:p>
        </p:txBody>
      </p:sp>
      <p:sp>
        <p:nvSpPr>
          <p:cNvPr id="4" name="Rectangle 3"/>
          <p:cNvSpPr/>
          <p:nvPr/>
        </p:nvSpPr>
        <p:spPr>
          <a:xfrm>
            <a:off x="237744" y="292436"/>
            <a:ext cx="10735056" cy="5355312"/>
          </a:xfrm>
          <a:prstGeom prst="rect">
            <a:avLst/>
          </a:prstGeom>
        </p:spPr>
        <p:txBody>
          <a:bodyPr wrap="square">
            <a:spAutoFit/>
          </a:bodyPr>
          <a:lstStyle/>
          <a:p>
            <a:r>
              <a:rPr lang="en-US" dirty="0">
                <a:solidFill>
                  <a:prstClr val="black"/>
                </a:solidFill>
                <a:latin typeface="Lucida Console" panose="020B0609040504020204" pitchFamily="49" charset="0"/>
              </a:rPr>
              <a:t>ex-5.cc:</a:t>
            </a:r>
          </a:p>
          <a:p>
            <a:r>
              <a:rPr lang="en-US" dirty="0" smtClean="0">
                <a:solidFill>
                  <a:prstClr val="black"/>
                </a:solidFill>
                <a:latin typeface="Lucida Console" panose="020B0609040504020204" pitchFamily="49" charset="0"/>
              </a:rPr>
              <a:t>#</a:t>
            </a:r>
            <a:r>
              <a:rPr lang="en-US" dirty="0">
                <a:solidFill>
                  <a:prstClr val="black"/>
                </a:solidFill>
                <a:latin typeface="Lucida Console" panose="020B0609040504020204" pitchFamily="49" charset="0"/>
              </a:rPr>
              <a:t>include &lt;</a:t>
            </a:r>
            <a:r>
              <a:rPr lang="en-US" dirty="0" err="1">
                <a:solidFill>
                  <a:prstClr val="black"/>
                </a:solidFill>
                <a:latin typeface="Lucida Console" panose="020B0609040504020204" pitchFamily="49" charset="0"/>
              </a:rPr>
              <a:t>iostream</a:t>
            </a:r>
            <a:r>
              <a:rPr lang="en-US" dirty="0">
                <a:solidFill>
                  <a:prstClr val="black"/>
                </a:solidFill>
                <a:latin typeface="Lucida Console" panose="020B0609040504020204" pitchFamily="49" charset="0"/>
              </a:rPr>
              <a:t>&gt;</a:t>
            </a:r>
          </a:p>
          <a:p>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template &lt;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&gt; </a:t>
            </a:r>
            <a:r>
              <a:rPr lang="en-US" dirty="0" err="1">
                <a:solidFill>
                  <a:prstClr val="black"/>
                </a:solidFill>
                <a:latin typeface="Lucida Console" panose="020B0609040504020204" pitchFamily="49" charset="0"/>
              </a:rPr>
              <a:t>size_t</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const</a:t>
            </a:r>
            <a:r>
              <a:rPr lang="en-US" dirty="0">
                <a:solidFill>
                  <a:prstClr val="black"/>
                </a:solidFill>
                <a:latin typeface="Lucida Console" panose="020B0609040504020204" pitchFamily="49" charset="0"/>
              </a:rPr>
              <a:t>&amp; ... </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size_t</a:t>
            </a:r>
            <a:r>
              <a:rPr lang="en-US" dirty="0">
                <a:solidFill>
                  <a:prstClr val="black"/>
                </a:solidFill>
                <a:latin typeface="Lucida Console" panose="020B0609040504020204" pitchFamily="49" charset="0"/>
              </a:rPr>
              <a:t> total = 0;</a:t>
            </a:r>
          </a:p>
          <a:p>
            <a:r>
              <a:rPr lang="en-US" dirty="0" smtClean="0">
                <a:solidFill>
                  <a:prstClr val="black"/>
                </a:solidFill>
                <a:latin typeface="Lucida Console" panose="020B0609040504020204" pitchFamily="49" charset="0"/>
              </a:rPr>
              <a:t>  </a:t>
            </a:r>
            <a:r>
              <a:rPr lang="en-US" dirty="0" err="1" smtClean="0">
                <a:solidFill>
                  <a:prstClr val="black"/>
                </a:solidFill>
                <a:latin typeface="Lucida Console" panose="020B0609040504020204" pitchFamily="49" charset="0"/>
              </a:rPr>
              <a:t>int</a:t>
            </a:r>
            <a:r>
              <a:rPr lang="en-US" dirty="0" smtClean="0">
                <a:solidFill>
                  <a:prstClr val="black"/>
                </a:solidFill>
                <a:latin typeface="Lucida Console" panose="020B0609040504020204" pitchFamily="49" charset="0"/>
              </a:rPr>
              <a:t> </a:t>
            </a:r>
            <a:r>
              <a:rPr lang="en-US" dirty="0">
                <a:solidFill>
                  <a:prstClr val="black"/>
                </a:solidFill>
                <a:latin typeface="Lucida Console" panose="020B0609040504020204" pitchFamily="49" charset="0"/>
              </a:rPr>
              <a:t>r[] = { </a:t>
            </a:r>
            <a:r>
              <a:rPr lang="en-US" dirty="0" err="1">
                <a:solidFill>
                  <a:prstClr val="black"/>
                </a:solidFill>
                <a:latin typeface="Lucida Console" panose="020B0609040504020204" pitchFamily="49" charset="0"/>
              </a:rPr>
              <a:t>sizeof</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 };</a:t>
            </a:r>
          </a:p>
          <a:p>
            <a:r>
              <a:rPr lang="en-US" dirty="0">
                <a:solidFill>
                  <a:prstClr val="black"/>
                </a:solidFill>
                <a:latin typeface="Lucida Console" panose="020B0609040504020204" pitchFamily="49" charset="0"/>
              </a:rPr>
              <a:t>  for (auto x : r) {</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&lt;&lt; "Size = " &lt;&lt; x &lt;&lt;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endl</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total += x;</a:t>
            </a:r>
          </a:p>
          <a:p>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return total;</a:t>
            </a:r>
          </a:p>
          <a:p>
            <a:r>
              <a:rPr lang="en-US" dirty="0">
                <a:solidFill>
                  <a:prstClr val="black"/>
                </a:solidFill>
                <a:latin typeface="Lucida Console" panose="020B0609040504020204" pitchFamily="49" charset="0"/>
              </a:rPr>
              <a:t>}</a:t>
            </a:r>
          </a:p>
          <a:p>
            <a:r>
              <a:rPr lang="en-US" dirty="0" err="1"/>
              <a:t>i</a:t>
            </a:r>
            <a:r>
              <a:rPr lang="en-US" dirty="0" err="1" smtClean="0"/>
              <a:t>nt</a:t>
            </a:r>
            <a:r>
              <a:rPr lang="en-US" dirty="0" smtClean="0"/>
              <a:t> main(</a:t>
            </a:r>
            <a:r>
              <a:rPr lang="en-US" dirty="0" err="1" smtClean="0"/>
              <a:t>int</a:t>
            </a:r>
            <a:r>
              <a:rPr lang="en-US" dirty="0"/>
              <a:t>, char**)</a:t>
            </a:r>
          </a:p>
          <a:p>
            <a:r>
              <a:rPr lang="en-US" dirty="0"/>
              <a:t>{</a:t>
            </a:r>
          </a:p>
          <a:p>
            <a:r>
              <a:rPr lang="en-US" dirty="0"/>
              <a:t>  </a:t>
            </a:r>
            <a:r>
              <a:rPr lang="en-US" dirty="0" err="1"/>
              <a:t>std</a:t>
            </a:r>
            <a:r>
              <a:rPr lang="en-US" dirty="0"/>
              <a:t>::</a:t>
            </a:r>
            <a:r>
              <a:rPr lang="en-US" dirty="0" err="1"/>
              <a:t>cout</a:t>
            </a:r>
            <a:r>
              <a:rPr lang="en-US" dirty="0"/>
              <a:t> &lt;&lt; "Size is " &lt;&lt; </a:t>
            </a:r>
            <a:r>
              <a:rPr lang="en-US" dirty="0" err="1"/>
              <a:t>tuplesizeof</a:t>
            </a:r>
            <a:r>
              <a:rPr lang="en-US" dirty="0"/>
              <a:t>(1, "</a:t>
            </a:r>
            <a:r>
              <a:rPr lang="en-US" dirty="0" err="1"/>
              <a:t>leif</a:t>
            </a:r>
            <a:r>
              <a:rPr lang="en-US" dirty="0"/>
              <a:t>") &lt;&lt; </a:t>
            </a:r>
            <a:r>
              <a:rPr lang="en-US" dirty="0" err="1"/>
              <a:t>std</a:t>
            </a:r>
            <a:r>
              <a:rPr lang="en-US" dirty="0"/>
              <a:t>::</a:t>
            </a:r>
            <a:r>
              <a:rPr lang="en-US" dirty="0" err="1"/>
              <a:t>endl</a:t>
            </a:r>
            <a:r>
              <a:rPr lang="en-US" dirty="0"/>
              <a:t>;</a:t>
            </a:r>
          </a:p>
          <a:p>
            <a:r>
              <a:rPr lang="en-US" dirty="0"/>
              <a:t>  </a:t>
            </a:r>
            <a:r>
              <a:rPr lang="en-US" dirty="0" err="1"/>
              <a:t>std</a:t>
            </a:r>
            <a:r>
              <a:rPr lang="en-US" dirty="0"/>
              <a:t>::</a:t>
            </a:r>
            <a:r>
              <a:rPr lang="en-US" dirty="0" err="1"/>
              <a:t>cout</a:t>
            </a:r>
            <a:r>
              <a:rPr lang="en-US" dirty="0"/>
              <a:t> &lt;&lt; "Size is " &lt;&lt; </a:t>
            </a:r>
            <a:r>
              <a:rPr lang="en-US" dirty="0" err="1"/>
              <a:t>tuplesizeof</a:t>
            </a:r>
            <a:r>
              <a:rPr lang="en-US" dirty="0"/>
              <a:t>(</a:t>
            </a:r>
            <a:r>
              <a:rPr lang="en-US" dirty="0" err="1"/>
              <a:t>std</a:t>
            </a:r>
            <a:r>
              <a:rPr lang="en-US" dirty="0"/>
              <a:t>::</a:t>
            </a:r>
            <a:r>
              <a:rPr lang="en-US" dirty="0" err="1"/>
              <a:t>cout</a:t>
            </a:r>
            <a:r>
              <a:rPr lang="en-US" dirty="0"/>
              <a:t>, 1.0, 'c') &lt;&lt; </a:t>
            </a:r>
            <a:r>
              <a:rPr lang="en-US" dirty="0" err="1"/>
              <a:t>std</a:t>
            </a:r>
            <a:r>
              <a:rPr lang="en-US" dirty="0"/>
              <a:t>::</a:t>
            </a:r>
            <a:r>
              <a:rPr lang="en-US" dirty="0" err="1"/>
              <a:t>endl</a:t>
            </a:r>
            <a:r>
              <a:rPr lang="en-US" dirty="0"/>
              <a:t>;</a:t>
            </a:r>
          </a:p>
          <a:p>
            <a:r>
              <a:rPr lang="en-US" dirty="0"/>
              <a:t>  return 0;</a:t>
            </a:r>
          </a:p>
          <a:p>
            <a:r>
              <a:rPr lang="en-US" dirty="0"/>
              <a:t>}</a:t>
            </a:r>
          </a:p>
          <a:p>
            <a:endParaRPr lang="en-US" dirty="0">
              <a:solidFill>
                <a:prstClr val="black"/>
              </a:solidFill>
              <a:latin typeface="Lucida Console" panose="020B0609040504020204" pitchFamily="49" charset="0"/>
            </a:endParaRPr>
          </a:p>
        </p:txBody>
      </p:sp>
    </p:spTree>
    <p:extLst>
      <p:ext uri="{BB962C8B-B14F-4D97-AF65-F5344CB8AC3E}">
        <p14:creationId xmlns:p14="http://schemas.microsoft.com/office/powerpoint/2010/main" val="2809411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Apache Traffic Server Summit Spring 2017</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37</a:t>
            </a:fld>
            <a:endParaRPr lang="en-US" dirty="0"/>
          </a:p>
        </p:txBody>
      </p:sp>
      <p:sp>
        <p:nvSpPr>
          <p:cNvPr id="4" name="Rectangle 3"/>
          <p:cNvSpPr/>
          <p:nvPr/>
        </p:nvSpPr>
        <p:spPr>
          <a:xfrm>
            <a:off x="190668" y="161509"/>
            <a:ext cx="11312484" cy="5078313"/>
          </a:xfrm>
          <a:prstGeom prst="rect">
            <a:avLst/>
          </a:prstGeom>
        </p:spPr>
        <p:txBody>
          <a:bodyPr wrap="square">
            <a:spAutoFit/>
          </a:bodyPr>
          <a:lstStyle/>
          <a:p>
            <a:r>
              <a:rPr lang="en-US" dirty="0">
                <a:solidFill>
                  <a:prstClr val="black"/>
                </a:solidFill>
                <a:latin typeface="Lucida Console" panose="020B0609040504020204" pitchFamily="49" charset="0"/>
              </a:rPr>
              <a:t>ex-6.cc:</a:t>
            </a:r>
          </a:p>
          <a:p>
            <a:r>
              <a:rPr lang="en-US" dirty="0" smtClean="0">
                <a:solidFill>
                  <a:prstClr val="black"/>
                </a:solidFill>
                <a:latin typeface="Lucida Console" panose="020B0609040504020204" pitchFamily="49" charset="0"/>
              </a:rPr>
              <a:t>#</a:t>
            </a:r>
            <a:r>
              <a:rPr lang="en-US" dirty="0">
                <a:solidFill>
                  <a:prstClr val="black"/>
                </a:solidFill>
                <a:latin typeface="Lucida Console" panose="020B0609040504020204" pitchFamily="49" charset="0"/>
              </a:rPr>
              <a:t>include &lt;</a:t>
            </a:r>
            <a:r>
              <a:rPr lang="en-US" dirty="0" err="1">
                <a:solidFill>
                  <a:prstClr val="black"/>
                </a:solidFill>
                <a:latin typeface="Lucida Console" panose="020B0609040504020204" pitchFamily="49" charset="0"/>
              </a:rPr>
              <a:t>iostream</a:t>
            </a:r>
            <a:r>
              <a:rPr lang="en-US" dirty="0" smtClean="0">
                <a:solidFill>
                  <a:prstClr val="black"/>
                </a:solidFill>
                <a:latin typeface="Lucida Console" panose="020B0609040504020204" pitchFamily="49" charset="0"/>
              </a:rPr>
              <a:t>&gt;</a:t>
            </a:r>
          </a:p>
          <a:p>
            <a:endParaRPr lang="en-US" dirty="0">
              <a:solidFill>
                <a:prstClr val="black"/>
              </a:solidFill>
              <a:latin typeface="Lucida Console" panose="020B0609040504020204" pitchFamily="49" charset="0"/>
            </a:endParaRPr>
          </a:p>
          <a:p>
            <a:r>
              <a:rPr lang="en-US" dirty="0" err="1">
                <a:solidFill>
                  <a:prstClr val="black"/>
                </a:solidFill>
                <a:latin typeface="Lucida Console" panose="020B0609040504020204" pitchFamily="49" charset="0"/>
              </a:rPr>
              <a:t>struct</a:t>
            </a:r>
            <a:r>
              <a:rPr lang="en-US" dirty="0">
                <a:solidFill>
                  <a:prstClr val="black"/>
                </a:solidFill>
                <a:latin typeface="Lucida Console" panose="020B0609040504020204" pitchFamily="49" charset="0"/>
              </a:rPr>
              <a:t> summation {</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size_t</a:t>
            </a:r>
            <a:r>
              <a:rPr lang="en-US" dirty="0">
                <a:solidFill>
                  <a:prstClr val="black"/>
                </a:solidFill>
                <a:latin typeface="Lucida Console" panose="020B0609040504020204" pitchFamily="49" charset="0"/>
              </a:rPr>
              <a:t> _sum = 0;</a:t>
            </a:r>
          </a:p>
          <a:p>
            <a:r>
              <a:rPr lang="en-US" dirty="0">
                <a:solidFill>
                  <a:prstClr val="black"/>
                </a:solidFill>
                <a:latin typeface="Lucida Console" panose="020B0609040504020204" pitchFamily="49" charset="0"/>
              </a:rPr>
              <a:t>  template &lt;</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T&gt; void operator() (T </a:t>
            </a:r>
            <a:r>
              <a:rPr lang="en-US" dirty="0" err="1">
                <a:solidFill>
                  <a:prstClr val="black"/>
                </a:solidFill>
                <a:latin typeface="Lucida Console" panose="020B0609040504020204" pitchFamily="49" charset="0"/>
              </a:rPr>
              <a:t>const</a:t>
            </a:r>
            <a:r>
              <a:rPr lang="en-US" dirty="0">
                <a:solidFill>
                  <a:prstClr val="black"/>
                </a:solidFill>
                <a:latin typeface="Lucida Console" panose="020B0609040504020204" pitchFamily="49" charset="0"/>
              </a:rPr>
              <a:t>&amp;) { _sum += </a:t>
            </a:r>
            <a:r>
              <a:rPr lang="en-US" dirty="0" err="1">
                <a:solidFill>
                  <a:prstClr val="black"/>
                </a:solidFill>
                <a:latin typeface="Lucida Console" panose="020B0609040504020204" pitchFamily="49" charset="0"/>
              </a:rPr>
              <a:t>sizeof</a:t>
            </a:r>
            <a:r>
              <a:rPr lang="en-US" dirty="0">
                <a:solidFill>
                  <a:prstClr val="black"/>
                </a:solidFill>
                <a:latin typeface="Lucida Console" panose="020B0609040504020204" pitchFamily="49" charset="0"/>
              </a:rPr>
              <a:t>(T); }</a:t>
            </a:r>
          </a:p>
          <a:p>
            <a:r>
              <a:rPr lang="en-US" dirty="0" smtClean="0">
                <a:solidFill>
                  <a:prstClr val="black"/>
                </a:solidFill>
                <a:latin typeface="Lucida Console" panose="020B0609040504020204" pitchFamily="49" charset="0"/>
              </a:rPr>
              <a:t>};</a:t>
            </a:r>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template &lt;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&gt; </a:t>
            </a:r>
            <a:r>
              <a:rPr lang="en-US" dirty="0" err="1">
                <a:solidFill>
                  <a:prstClr val="black"/>
                </a:solidFill>
                <a:latin typeface="Lucida Console" panose="020B0609040504020204" pitchFamily="49" charset="0"/>
              </a:rPr>
              <a:t>size_t</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const</a:t>
            </a:r>
            <a:r>
              <a:rPr lang="en-US" dirty="0">
                <a:solidFill>
                  <a:prstClr val="black"/>
                </a:solidFill>
                <a:latin typeface="Lucida Console" panose="020B0609040504020204" pitchFamily="49" charset="0"/>
              </a:rPr>
              <a:t>&amp; ... </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summation s;</a:t>
            </a:r>
          </a:p>
          <a:p>
            <a:r>
              <a:rPr lang="en-US" dirty="0">
                <a:solidFill>
                  <a:prstClr val="black"/>
                </a:solidFill>
                <a:latin typeface="Lucida Console" panose="020B0609040504020204" pitchFamily="49" charset="0"/>
              </a:rPr>
              <a:t>  (void)(</a:t>
            </a:r>
            <a:r>
              <a:rPr lang="en-US" dirty="0" err="1">
                <a:solidFill>
                  <a:prstClr val="black"/>
                </a:solidFill>
                <a:latin typeface="Lucida Console" panose="020B0609040504020204" pitchFamily="49" charset="0"/>
              </a:rPr>
              <a:t>int</a:t>
            </a:r>
            <a:r>
              <a:rPr lang="en-US" dirty="0">
                <a:solidFill>
                  <a:prstClr val="black"/>
                </a:solidFill>
                <a:latin typeface="Lucida Console" panose="020B0609040504020204" pitchFamily="49" charset="0"/>
              </a:rPr>
              <a:t> []) { (s(</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 0) ... };</a:t>
            </a:r>
          </a:p>
          <a:p>
            <a:r>
              <a:rPr lang="en-US" dirty="0">
                <a:solidFill>
                  <a:prstClr val="black"/>
                </a:solidFill>
                <a:latin typeface="Lucida Console" panose="020B0609040504020204" pitchFamily="49" charset="0"/>
              </a:rPr>
              <a:t>  return </a:t>
            </a:r>
            <a:r>
              <a:rPr lang="en-US" dirty="0" err="1">
                <a:solidFill>
                  <a:prstClr val="black"/>
                </a:solidFill>
                <a:latin typeface="Lucida Console" panose="020B0609040504020204" pitchFamily="49" charset="0"/>
              </a:rPr>
              <a:t>s._sum</a:t>
            </a:r>
            <a:r>
              <a:rPr lang="en-US" dirty="0">
                <a:solidFill>
                  <a:prstClr val="black"/>
                </a:solidFill>
                <a:latin typeface="Lucida Console" panose="020B0609040504020204" pitchFamily="49" charset="0"/>
              </a:rPr>
              <a:t>;</a:t>
            </a:r>
          </a:p>
          <a:p>
            <a:r>
              <a:rPr lang="en-US" dirty="0" smtClean="0">
                <a:solidFill>
                  <a:prstClr val="black"/>
                </a:solidFill>
                <a:latin typeface="Lucida Console" panose="020B0609040504020204" pitchFamily="49" charset="0"/>
              </a:rPr>
              <a:t>}</a:t>
            </a:r>
            <a:endParaRPr lang="en-US" dirty="0">
              <a:solidFill>
                <a:prstClr val="black"/>
              </a:solidFill>
              <a:latin typeface="Lucida Console" panose="020B0609040504020204" pitchFamily="49" charset="0"/>
            </a:endParaRPr>
          </a:p>
          <a:p>
            <a:r>
              <a:rPr lang="en-US" dirty="0" err="1">
                <a:solidFill>
                  <a:prstClr val="black"/>
                </a:solidFill>
                <a:latin typeface="Lucida Console" panose="020B0609040504020204" pitchFamily="49" charset="0"/>
              </a:rPr>
              <a:t>i</a:t>
            </a:r>
            <a:r>
              <a:rPr lang="en-US" dirty="0" err="1" smtClean="0">
                <a:solidFill>
                  <a:prstClr val="black"/>
                </a:solidFill>
                <a:latin typeface="Lucida Console" panose="020B0609040504020204" pitchFamily="49" charset="0"/>
              </a:rPr>
              <a:t>nt</a:t>
            </a:r>
            <a:r>
              <a:rPr lang="en-US" dirty="0" smtClean="0">
                <a:solidFill>
                  <a:prstClr val="black"/>
                </a:solidFill>
                <a:latin typeface="Lucida Console" panose="020B0609040504020204" pitchFamily="49" charset="0"/>
              </a:rPr>
              <a:t> main(</a:t>
            </a:r>
            <a:r>
              <a:rPr lang="en-US" dirty="0" err="1" smtClean="0">
                <a:solidFill>
                  <a:prstClr val="black"/>
                </a:solidFill>
                <a:latin typeface="Lucida Console" panose="020B0609040504020204" pitchFamily="49" charset="0"/>
              </a:rPr>
              <a:t>int</a:t>
            </a:r>
            <a:r>
              <a:rPr lang="en-US" dirty="0">
                <a:solidFill>
                  <a:prstClr val="black"/>
                </a:solidFill>
                <a:latin typeface="Lucida Console" panose="020B0609040504020204" pitchFamily="49" charset="0"/>
              </a:rPr>
              <a:t>, char**)</a:t>
            </a:r>
          </a:p>
          <a:p>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&lt;&lt; "Size is " &lt;&lt;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(1, "</a:t>
            </a:r>
            <a:r>
              <a:rPr lang="en-US" dirty="0" err="1">
                <a:solidFill>
                  <a:prstClr val="black"/>
                </a:solidFill>
                <a:latin typeface="Lucida Console" panose="020B0609040504020204" pitchFamily="49" charset="0"/>
              </a:rPr>
              <a:t>leif</a:t>
            </a:r>
            <a:r>
              <a:rPr lang="en-US" dirty="0">
                <a:solidFill>
                  <a:prstClr val="black"/>
                </a:solidFill>
                <a:latin typeface="Lucida Console" panose="020B0609040504020204" pitchFamily="49" charset="0"/>
              </a:rPr>
              <a:t>") &lt;&lt;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endl</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&lt;&lt; "Size is " &lt;&lt; </a:t>
            </a:r>
            <a:r>
              <a:rPr lang="en-US" dirty="0" err="1">
                <a:solidFill>
                  <a:prstClr val="black"/>
                </a:solidFill>
                <a:latin typeface="Lucida Console" panose="020B0609040504020204" pitchFamily="49" charset="0"/>
              </a:rPr>
              <a:t>tuplesizeof</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1.0, 'c') &lt;&lt;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endl</a:t>
            </a:r>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return 0;</a:t>
            </a:r>
          </a:p>
          <a:p>
            <a:r>
              <a:rPr lang="en-US" dirty="0">
                <a:solidFill>
                  <a:prstClr val="black"/>
                </a:solidFill>
                <a:latin typeface="Lucida Console" panose="020B0609040504020204" pitchFamily="49" charset="0"/>
              </a:rPr>
              <a:t>}</a:t>
            </a:r>
          </a:p>
        </p:txBody>
      </p:sp>
    </p:spTree>
    <p:extLst>
      <p:ext uri="{BB962C8B-B14F-4D97-AF65-F5344CB8AC3E}">
        <p14:creationId xmlns:p14="http://schemas.microsoft.com/office/powerpoint/2010/main" val="39877181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Apache Traffic Server Summit Spring 2017</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38</a:t>
            </a:fld>
            <a:endParaRPr lang="en-US" dirty="0"/>
          </a:p>
        </p:txBody>
      </p:sp>
      <p:sp>
        <p:nvSpPr>
          <p:cNvPr id="4" name="Rectangle 3"/>
          <p:cNvSpPr/>
          <p:nvPr/>
        </p:nvSpPr>
        <p:spPr>
          <a:xfrm>
            <a:off x="268224" y="158324"/>
            <a:ext cx="9832848" cy="3970318"/>
          </a:xfrm>
          <a:prstGeom prst="rect">
            <a:avLst/>
          </a:prstGeom>
        </p:spPr>
        <p:txBody>
          <a:bodyPr wrap="square">
            <a:spAutoFit/>
          </a:bodyPr>
          <a:lstStyle/>
          <a:p>
            <a:r>
              <a:rPr lang="en-US" dirty="0">
                <a:solidFill>
                  <a:prstClr val="black"/>
                </a:solidFill>
                <a:latin typeface="Lucida Console" panose="020B0609040504020204" pitchFamily="49" charset="0"/>
              </a:rPr>
              <a:t>ex-7.cc:</a:t>
            </a:r>
          </a:p>
          <a:p>
            <a:r>
              <a:rPr lang="en-US" dirty="0" smtClean="0">
                <a:solidFill>
                  <a:prstClr val="black"/>
                </a:solidFill>
                <a:latin typeface="Lucida Console" panose="020B0609040504020204" pitchFamily="49" charset="0"/>
              </a:rPr>
              <a:t>#</a:t>
            </a:r>
            <a:r>
              <a:rPr lang="en-US" dirty="0">
                <a:solidFill>
                  <a:prstClr val="black"/>
                </a:solidFill>
                <a:latin typeface="Lucida Console" panose="020B0609040504020204" pitchFamily="49" charset="0"/>
              </a:rPr>
              <a:t>include &lt;</a:t>
            </a:r>
            <a:r>
              <a:rPr lang="en-US" dirty="0" err="1">
                <a:solidFill>
                  <a:prstClr val="black"/>
                </a:solidFill>
                <a:latin typeface="Lucida Console" panose="020B0609040504020204" pitchFamily="49" charset="0"/>
              </a:rPr>
              <a:t>iostream</a:t>
            </a:r>
            <a:r>
              <a:rPr lang="en-US" dirty="0">
                <a:solidFill>
                  <a:prstClr val="black"/>
                </a:solidFill>
                <a:latin typeface="Lucida Console" panose="020B0609040504020204" pitchFamily="49" charset="0"/>
              </a:rPr>
              <a:t>&gt;</a:t>
            </a:r>
          </a:p>
          <a:p>
            <a:endParaRPr lang="en-US" dirty="0">
              <a:solidFill>
                <a:prstClr val="black"/>
              </a:solidFill>
              <a:latin typeface="Lucida Console" panose="020B0609040504020204" pitchFamily="49" charset="0"/>
            </a:endParaRPr>
          </a:p>
          <a:p>
            <a:r>
              <a:rPr lang="en-US" dirty="0">
                <a:solidFill>
                  <a:prstClr val="black"/>
                </a:solidFill>
                <a:latin typeface="Lucida Console" panose="020B0609040504020204" pitchFamily="49" charset="0"/>
              </a:rPr>
              <a:t>template &lt; </a:t>
            </a:r>
            <a:r>
              <a:rPr lang="en-US" dirty="0" err="1">
                <a:solidFill>
                  <a:prstClr val="black"/>
                </a:solidFill>
                <a:latin typeface="Lucida Console" panose="020B0609040504020204" pitchFamily="49" charset="0"/>
              </a:rPr>
              <a:t>typename</a:t>
            </a:r>
            <a:r>
              <a:rPr lang="en-US" dirty="0">
                <a:solidFill>
                  <a:prstClr val="black"/>
                </a:solidFill>
                <a:latin typeface="Lucida Console" panose="020B0609040504020204" pitchFamily="49" charset="0"/>
              </a:rPr>
              <a:t> ... </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&gt; void tsp(</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const</a:t>
            </a:r>
            <a:r>
              <a:rPr lang="en-US" dirty="0">
                <a:solidFill>
                  <a:prstClr val="black"/>
                </a:solidFill>
                <a:latin typeface="Lucida Console" panose="020B0609040504020204" pitchFamily="49" charset="0"/>
              </a:rPr>
              <a:t>&amp; ... </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a:t>
            </a:r>
          </a:p>
          <a:p>
            <a:r>
              <a:rPr lang="en-US" dirty="0">
                <a:solidFill>
                  <a:prstClr val="black"/>
                </a:solidFill>
                <a:latin typeface="Lucida Console" panose="020B0609040504020204" pitchFamily="49" charset="0"/>
              </a:rPr>
              <a:t>  (void)(</a:t>
            </a:r>
            <a:r>
              <a:rPr lang="en-US" dirty="0" err="1">
                <a:solidFill>
                  <a:prstClr val="black"/>
                </a:solidFill>
                <a:latin typeface="Lucida Console" panose="020B0609040504020204" pitchFamily="49" charset="0"/>
              </a:rPr>
              <a:t>int</a:t>
            </a:r>
            <a:r>
              <a:rPr lang="en-US" dirty="0">
                <a:solidFill>
                  <a:prstClr val="black"/>
                </a:solidFill>
                <a:latin typeface="Lucida Console" panose="020B0609040504020204" pitchFamily="49" charset="0"/>
              </a:rPr>
              <a:t> []){ ( ( </a:t>
            </a:r>
            <a:r>
              <a:rPr lang="en-US" dirty="0" err="1">
                <a:solidFill>
                  <a:prstClr val="black"/>
                </a:solidFill>
                <a:latin typeface="Lucida Console" panose="020B0609040504020204" pitchFamily="49" charset="0"/>
              </a:rPr>
              <a:t>std</a:t>
            </a:r>
            <a:r>
              <a:rPr lang="en-US" dirty="0">
                <a:solidFill>
                  <a:prstClr val="black"/>
                </a:solidFill>
                <a:latin typeface="Lucida Console" panose="020B0609040504020204" pitchFamily="49" charset="0"/>
              </a:rPr>
              <a:t>::</a:t>
            </a:r>
            <a:r>
              <a:rPr lang="en-US" dirty="0" err="1">
                <a:solidFill>
                  <a:prstClr val="black"/>
                </a:solidFill>
                <a:latin typeface="Lucida Console" panose="020B0609040504020204" pitchFamily="49" charset="0"/>
              </a:rPr>
              <a:t>cout</a:t>
            </a:r>
            <a:r>
              <a:rPr lang="en-US" dirty="0">
                <a:solidFill>
                  <a:prstClr val="black"/>
                </a:solidFill>
                <a:latin typeface="Lucida Console" panose="020B0609040504020204" pitchFamily="49" charset="0"/>
              </a:rPr>
              <a:t> &lt;&lt; </a:t>
            </a:r>
            <a:r>
              <a:rPr lang="en-US" dirty="0" err="1">
                <a:solidFill>
                  <a:prstClr val="black"/>
                </a:solidFill>
                <a:latin typeface="Lucida Console" panose="020B0609040504020204" pitchFamily="49" charset="0"/>
              </a:rPr>
              <a:t>args</a:t>
            </a:r>
            <a:r>
              <a:rPr lang="en-US" dirty="0">
                <a:solidFill>
                  <a:prstClr val="black"/>
                </a:solidFill>
                <a:latin typeface="Lucida Console" panose="020B0609040504020204" pitchFamily="49" charset="0"/>
              </a:rPr>
              <a:t> ) , 0 ) ... };</a:t>
            </a:r>
          </a:p>
          <a:p>
            <a:r>
              <a:rPr lang="en-US" dirty="0">
                <a:solidFill>
                  <a:prstClr val="black"/>
                </a:solidFill>
                <a:latin typeface="Lucida Console" panose="020B0609040504020204" pitchFamily="49" charset="0"/>
              </a:rPr>
              <a:t>}</a:t>
            </a:r>
          </a:p>
          <a:p>
            <a:endParaRPr lang="en-US" dirty="0">
              <a:solidFill>
                <a:prstClr val="black"/>
              </a:solidFill>
              <a:latin typeface="Lucida Console" panose="020B0609040504020204" pitchFamily="49" charset="0"/>
            </a:endParaRPr>
          </a:p>
          <a:p>
            <a:r>
              <a:rPr lang="en-US" dirty="0" err="1">
                <a:solidFill>
                  <a:prstClr val="black"/>
                </a:solidFill>
                <a:latin typeface="Lucida Console" panose="020B0609040504020204" pitchFamily="49" charset="0"/>
              </a:rPr>
              <a:t>i</a:t>
            </a:r>
            <a:r>
              <a:rPr lang="en-US" dirty="0" err="1" smtClean="0">
                <a:solidFill>
                  <a:prstClr val="black"/>
                </a:solidFill>
                <a:latin typeface="Lucida Console" panose="020B0609040504020204" pitchFamily="49" charset="0"/>
              </a:rPr>
              <a:t>nt</a:t>
            </a:r>
            <a:r>
              <a:rPr lang="en-US" dirty="0" smtClean="0">
                <a:solidFill>
                  <a:prstClr val="black"/>
                </a:solidFill>
                <a:latin typeface="Lucida Console" panose="020B0609040504020204" pitchFamily="49" charset="0"/>
              </a:rPr>
              <a:t> main(</a:t>
            </a:r>
            <a:r>
              <a:rPr lang="en-US" dirty="0" err="1" smtClean="0">
                <a:solidFill>
                  <a:prstClr val="black"/>
                </a:solidFill>
                <a:latin typeface="Lucida Console" panose="020B0609040504020204" pitchFamily="49" charset="0"/>
              </a:rPr>
              <a:t>int</a:t>
            </a:r>
            <a:r>
              <a:rPr lang="en-US" dirty="0">
                <a:solidFill>
                  <a:prstClr val="black"/>
                </a:solidFill>
                <a:latin typeface="Lucida Console" panose="020B0609040504020204" pitchFamily="49" charset="0"/>
              </a:rPr>
              <a:t>, char**)</a:t>
            </a:r>
          </a:p>
          <a:p>
            <a:r>
              <a:rPr lang="en-US" dirty="0">
                <a:solidFill>
                  <a:prstClr val="black"/>
                </a:solidFill>
                <a:latin typeface="Lucida Console" panose="020B0609040504020204" pitchFamily="49" charset="0"/>
              </a:rPr>
              <a:t>{</a:t>
            </a:r>
          </a:p>
          <a:p>
            <a:r>
              <a:rPr lang="en-US" dirty="0">
                <a:solidFill>
                  <a:prstClr val="black"/>
                </a:solidFill>
                <a:latin typeface="Lucida Console" panose="020B0609040504020204" pitchFamily="49" charset="0"/>
              </a:rPr>
              <a:t>  </a:t>
            </a:r>
            <a:r>
              <a:rPr lang="en-US" dirty="0" err="1">
                <a:solidFill>
                  <a:prstClr val="black"/>
                </a:solidFill>
                <a:latin typeface="Lucida Console" panose="020B0609040504020204" pitchFamily="49" charset="0"/>
              </a:rPr>
              <a:t>int</a:t>
            </a:r>
            <a:r>
              <a:rPr lang="en-US" dirty="0">
                <a:solidFill>
                  <a:prstClr val="black"/>
                </a:solidFill>
                <a:latin typeface="Lucida Console" panose="020B0609040504020204" pitchFamily="49" charset="0"/>
              </a:rPr>
              <a:t> a = 56;</a:t>
            </a:r>
          </a:p>
          <a:p>
            <a:r>
              <a:rPr lang="en-US" dirty="0">
                <a:solidFill>
                  <a:prstClr val="black"/>
                </a:solidFill>
                <a:latin typeface="Lucida Console" panose="020B0609040504020204" pitchFamily="49" charset="0"/>
              </a:rPr>
              <a:t>  float b = 5.6;</a:t>
            </a:r>
          </a:p>
          <a:p>
            <a:r>
              <a:rPr lang="en-US" dirty="0">
                <a:solidFill>
                  <a:prstClr val="black"/>
                </a:solidFill>
                <a:latin typeface="Lucida Console" panose="020B0609040504020204" pitchFamily="49" charset="0"/>
              </a:rPr>
              <a:t>  tsp(a, " </a:t>
            </a:r>
            <a:r>
              <a:rPr lang="en-US" dirty="0" err="1">
                <a:solidFill>
                  <a:prstClr val="black"/>
                </a:solidFill>
                <a:latin typeface="Lucida Console" panose="020B0609040504020204" pitchFamily="49" charset="0"/>
              </a:rPr>
              <a:t>leif</a:t>
            </a:r>
            <a:r>
              <a:rPr lang="en-US" dirty="0">
                <a:solidFill>
                  <a:prstClr val="black"/>
                </a:solidFill>
                <a:latin typeface="Lucida Console" panose="020B0609040504020204" pitchFamily="49" charset="0"/>
              </a:rPr>
              <a:t> ", b);</a:t>
            </a:r>
          </a:p>
          <a:p>
            <a:r>
              <a:rPr lang="en-US" dirty="0">
                <a:solidFill>
                  <a:prstClr val="black"/>
                </a:solidFill>
                <a:latin typeface="Lucida Console" panose="020B0609040504020204" pitchFamily="49" charset="0"/>
              </a:rPr>
              <a:t>  return 0;</a:t>
            </a:r>
          </a:p>
          <a:p>
            <a:r>
              <a:rPr lang="en-US" dirty="0">
                <a:solidFill>
                  <a:prstClr val="black"/>
                </a:solidFill>
                <a:latin typeface="Lucida Console" panose="020B0609040504020204" pitchFamily="49" charset="0"/>
              </a:rPr>
              <a:t>}</a:t>
            </a:r>
          </a:p>
        </p:txBody>
      </p:sp>
    </p:spTree>
    <p:extLst>
      <p:ext uri="{BB962C8B-B14F-4D97-AF65-F5344CB8AC3E}">
        <p14:creationId xmlns:p14="http://schemas.microsoft.com/office/powerpoint/2010/main" val="2633822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2795"/>
          </a:xfrm>
        </p:spPr>
        <p:txBody>
          <a:bodyPr/>
          <a:lstStyle/>
          <a:p>
            <a:r>
              <a:rPr lang="en-US" smtClean="0"/>
              <a:t>Range-based for loops</a:t>
            </a:r>
            <a:endParaRPr lang="en-US" dirty="0">
              <a:latin typeface="Consolas" panose="020B0609020204030204" pitchFamily="49" charset="0"/>
            </a:endParaRPr>
          </a:p>
        </p:txBody>
      </p:sp>
      <p:sp>
        <p:nvSpPr>
          <p:cNvPr id="3" name="Content Placeholder 2"/>
          <p:cNvSpPr>
            <a:spLocks noGrp="1"/>
          </p:cNvSpPr>
          <p:nvPr>
            <p:ph idx="1"/>
          </p:nvPr>
        </p:nvSpPr>
        <p:spPr>
          <a:xfrm>
            <a:off x="677334" y="1454449"/>
            <a:ext cx="8596668" cy="4586914"/>
          </a:xfrm>
        </p:spPr>
        <p:txBody>
          <a:bodyPr>
            <a:normAutofit/>
          </a:bodyPr>
          <a:lstStyle/>
          <a:p>
            <a:r>
              <a:rPr lang="en-US" dirty="0" smtClean="0"/>
              <a:t>Iterate over </a:t>
            </a:r>
            <a:r>
              <a:rPr lang="en-US" i="1" dirty="0" smtClean="0"/>
              <a:t>elements</a:t>
            </a:r>
            <a:r>
              <a:rPr lang="en-US" dirty="0" smtClean="0"/>
              <a:t> in a container.</a:t>
            </a:r>
          </a:p>
          <a:p>
            <a:pPr marL="400050" lvl="1" indent="0">
              <a:buNone/>
            </a:pPr>
            <a:r>
              <a:rPr lang="en-US" dirty="0">
                <a:latin typeface="Consolas" panose="020B0609020204030204" pitchFamily="49" charset="0"/>
              </a:rPr>
              <a:t>f</a:t>
            </a:r>
            <a:r>
              <a:rPr lang="en-US" dirty="0" smtClean="0">
                <a:latin typeface="Consolas" panose="020B0609020204030204" pitchFamily="49" charset="0"/>
              </a:rPr>
              <a:t>or (auto&amp; item : </a:t>
            </a:r>
            <a:r>
              <a:rPr lang="en-US" dirty="0" err="1" smtClean="0">
                <a:latin typeface="Consolas" panose="020B0609020204030204" pitchFamily="49" charset="0"/>
              </a:rPr>
              <a:t>acl_list</a:t>
            </a:r>
            <a:r>
              <a:rPr lang="en-US" dirty="0" smtClean="0">
                <a:latin typeface="Consolas" panose="020B0609020204030204" pitchFamily="49" charset="0"/>
              </a:rPr>
              <a:t>) {</a:t>
            </a:r>
            <a:br>
              <a:rPr lang="en-US" dirty="0" smtClean="0">
                <a:latin typeface="Consolas" panose="020B0609020204030204" pitchFamily="49" charset="0"/>
              </a:rPr>
            </a:br>
            <a:r>
              <a:rPr lang="en-US" dirty="0">
                <a:latin typeface="Consolas" panose="020B0609020204030204" pitchFamily="49" charset="0"/>
              </a:rPr>
              <a:t> </a:t>
            </a:r>
            <a:r>
              <a:rPr lang="en-US" dirty="0" smtClean="0">
                <a:latin typeface="Consolas" panose="020B0609020204030204" pitchFamily="49" charset="0"/>
              </a:rPr>
              <a:t> </a:t>
            </a:r>
            <a:r>
              <a:rPr lang="en-US" dirty="0" err="1" smtClean="0">
                <a:latin typeface="Consolas" panose="020B0609020204030204" pitchFamily="49" charset="0"/>
              </a:rPr>
              <a:t>item.update</a:t>
            </a:r>
            <a:r>
              <a:rPr lang="en-US" dirty="0" smtClean="0">
                <a:latin typeface="Consolas" panose="020B0609020204030204" pitchFamily="49" charset="0"/>
              </a:rPr>
              <a:t>();</a:t>
            </a:r>
            <a:br>
              <a:rPr lang="en-US" dirty="0" smtClean="0">
                <a:latin typeface="Consolas" panose="020B0609020204030204" pitchFamily="49" charset="0"/>
              </a:rPr>
            </a:br>
            <a:r>
              <a:rPr lang="en-US" dirty="0" smtClean="0">
                <a:latin typeface="Consolas" panose="020B0609020204030204" pitchFamily="49" charset="0"/>
              </a:rPr>
              <a:t>  // …</a:t>
            </a:r>
            <a:br>
              <a:rPr lang="en-US" dirty="0" smtClean="0">
                <a:latin typeface="Consolas" panose="020B0609020204030204" pitchFamily="49" charset="0"/>
              </a:rPr>
            </a:br>
            <a:r>
              <a:rPr lang="en-US" dirty="0" smtClean="0">
                <a:latin typeface="Consolas" panose="020B0609020204030204" pitchFamily="49" charset="0"/>
              </a:rPr>
              <a:t>}</a:t>
            </a:r>
          </a:p>
          <a:p>
            <a:r>
              <a:rPr lang="en-US" dirty="0" smtClean="0"/>
              <a:t>Container must support C++ standard iteration via</a:t>
            </a:r>
          </a:p>
          <a:p>
            <a:pPr lvl="1"/>
            <a:r>
              <a:rPr lang="en-US" u="sng" dirty="0" smtClean="0">
                <a:latin typeface="Consolas" panose="020B0609020204030204" pitchFamily="49" charset="0"/>
              </a:rPr>
              <a:t>begin</a:t>
            </a:r>
            <a:r>
              <a:rPr lang="en-US" dirty="0" smtClean="0"/>
              <a:t> / </a:t>
            </a:r>
            <a:r>
              <a:rPr lang="en-US" u="sng" dirty="0" smtClean="0">
                <a:latin typeface="Consolas" panose="020B0609020204030204" pitchFamily="49" charset="0"/>
              </a:rPr>
              <a:t>end</a:t>
            </a:r>
            <a:r>
              <a:rPr lang="en-US" dirty="0" smtClean="0"/>
              <a:t> methods</a:t>
            </a:r>
          </a:p>
          <a:p>
            <a:pPr lvl="1"/>
            <a:r>
              <a:rPr lang="en-US" u="sng" dirty="0">
                <a:latin typeface="Consolas" panose="020B0609020204030204" pitchFamily="49" charset="0"/>
              </a:rPr>
              <a:t>b</a:t>
            </a:r>
            <a:r>
              <a:rPr lang="en-US" u="sng" dirty="0" smtClean="0">
                <a:latin typeface="Consolas" panose="020B0609020204030204" pitchFamily="49" charset="0"/>
              </a:rPr>
              <a:t>egin</a:t>
            </a:r>
            <a:r>
              <a:rPr lang="en-US" dirty="0" smtClean="0">
                <a:latin typeface="Consolas" panose="020B0609020204030204" pitchFamily="49" charset="0"/>
              </a:rPr>
              <a:t> / </a:t>
            </a:r>
            <a:r>
              <a:rPr lang="en-US" u="sng" dirty="0" smtClean="0">
                <a:latin typeface="Consolas" panose="020B0609020204030204" pitchFamily="49" charset="0"/>
              </a:rPr>
              <a:t>end</a:t>
            </a:r>
            <a:r>
              <a:rPr lang="en-US" dirty="0" smtClean="0">
                <a:latin typeface="Consolas" panose="020B0609020204030204" pitchFamily="49" charset="0"/>
              </a:rPr>
              <a:t> </a:t>
            </a:r>
            <a:r>
              <a:rPr lang="en-US" dirty="0" smtClean="0">
                <a:latin typeface="+mj-lt"/>
              </a:rPr>
              <a:t>functions</a:t>
            </a:r>
          </a:p>
          <a:p>
            <a:pPr lvl="1"/>
            <a:r>
              <a:rPr lang="en-US" dirty="0" smtClean="0">
                <a:latin typeface="+mj-lt"/>
              </a:rPr>
              <a:t>An array with a declared length.</a:t>
            </a:r>
          </a:p>
          <a:p>
            <a:r>
              <a:rPr lang="en-US" dirty="0" smtClean="0">
                <a:latin typeface="+mj-lt"/>
              </a:rPr>
              <a:t>The variable for elements can be a value which will be a copy of the actual element.</a:t>
            </a:r>
          </a:p>
          <a:p>
            <a:r>
              <a:rPr lang="en-US" dirty="0" smtClean="0">
                <a:latin typeface="+mj-lt"/>
              </a:rPr>
              <a:t>The variable does not have to be declared auto but that’s easier.</a:t>
            </a:r>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741964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Range based for loops</a:t>
            </a:r>
            <a:endParaRPr lang="en-US" dirty="0"/>
          </a:p>
        </p:txBody>
      </p:sp>
      <p:sp>
        <p:nvSpPr>
          <p:cNvPr id="3" name="Content Placeholder 2"/>
          <p:cNvSpPr>
            <a:spLocks noGrp="1"/>
          </p:cNvSpPr>
          <p:nvPr>
            <p:ph idx="1"/>
          </p:nvPr>
        </p:nvSpPr>
        <p:spPr/>
        <p:txBody>
          <a:bodyPr/>
          <a:lstStyle/>
          <a:p>
            <a:r>
              <a:rPr lang="en-US" dirty="0" smtClean="0"/>
              <a:t>Note that without a reference type </a:t>
            </a:r>
            <a:r>
              <a:rPr lang="en-US" b="1" dirty="0" smtClean="0"/>
              <a:t>the iteration element is a copy</a:t>
            </a:r>
            <a:r>
              <a:rPr lang="en-US" dirty="0" smtClean="0"/>
              <a:t>.</a:t>
            </a:r>
          </a:p>
          <a:p>
            <a:pPr lvl="1"/>
            <a:r>
              <a:rPr lang="en-US" dirty="0" smtClean="0"/>
              <a:t>This is fine for cheap or irrelevant copies (e.g. pointers) but not for objects.</a:t>
            </a:r>
          </a:p>
          <a:p>
            <a:r>
              <a:rPr lang="en-US" u="sng" dirty="0"/>
              <a:t>b</a:t>
            </a:r>
            <a:r>
              <a:rPr lang="en-US" u="sng" dirty="0" smtClean="0"/>
              <a:t>egin</a:t>
            </a:r>
            <a:r>
              <a:rPr lang="en-US" dirty="0" smtClean="0"/>
              <a:t> and </a:t>
            </a:r>
            <a:r>
              <a:rPr lang="en-US" u="sng" dirty="0" smtClean="0"/>
              <a:t>end</a:t>
            </a:r>
            <a:r>
              <a:rPr lang="en-US" dirty="0"/>
              <a:t> </a:t>
            </a:r>
            <a:r>
              <a:rPr lang="en-US" dirty="0" smtClean="0"/>
              <a:t>can be free functions in order to allow range iteration on types that don’t have these methods.</a:t>
            </a:r>
          </a:p>
          <a:p>
            <a:r>
              <a:rPr lang="en-US" dirty="0" smtClean="0"/>
              <a:t>C arrays are a special case to enable them to be used in this context.</a:t>
            </a:r>
          </a:p>
          <a:p>
            <a:r>
              <a:rPr lang="en-US" dirty="0" smtClean="0"/>
              <a:t>Not always usable – primary case is where an index or iterator should be returned (e.g. </a:t>
            </a:r>
            <a:r>
              <a:rPr lang="en-US" u="sng" dirty="0" smtClean="0"/>
              <a:t>find</a:t>
            </a:r>
            <a:r>
              <a:rPr lang="en-US" dirty="0" smtClean="0"/>
              <a:t>).</a:t>
            </a:r>
          </a:p>
          <a:p>
            <a:pPr lvl="1"/>
            <a:r>
              <a:rPr lang="en-US" dirty="0" smtClean="0"/>
              <a:t>See if using an STL algorithm would suffice instead.</a:t>
            </a:r>
          </a:p>
          <a:p>
            <a:r>
              <a:rPr lang="en-US" dirty="0" smtClean="0"/>
              <a:t>Will try to update some internal containers (e.g. DLL&lt;&gt;) to support this.</a:t>
            </a:r>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423765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 Initialization</a:t>
            </a:r>
            <a:endParaRPr lang="en-US" dirty="0"/>
          </a:p>
        </p:txBody>
      </p:sp>
      <p:sp>
        <p:nvSpPr>
          <p:cNvPr id="3" name="Content Placeholder 2"/>
          <p:cNvSpPr>
            <a:spLocks noGrp="1"/>
          </p:cNvSpPr>
          <p:nvPr>
            <p:ph idx="1"/>
          </p:nvPr>
        </p:nvSpPr>
        <p:spPr>
          <a:xfrm>
            <a:off x="677334" y="1276479"/>
            <a:ext cx="8596668" cy="5308428"/>
          </a:xfrm>
        </p:spPr>
        <p:txBody>
          <a:bodyPr>
            <a:normAutofit/>
          </a:bodyPr>
          <a:lstStyle/>
          <a:p>
            <a:r>
              <a:rPr lang="en-US" dirty="0" smtClean="0"/>
              <a:t>Class members can be initialized directly in the class declaration.</a:t>
            </a:r>
            <a:br>
              <a:rPr lang="en-US" dirty="0" smtClean="0"/>
            </a:br>
            <a:r>
              <a:rPr lang="en-US" dirty="0" smtClean="0"/>
              <a:t>class Bob { </a:t>
            </a:r>
            <a:r>
              <a:rPr lang="en-US" dirty="0" err="1" smtClean="0"/>
              <a:t>int</a:t>
            </a:r>
            <a:r>
              <a:rPr lang="en-US" dirty="0" smtClean="0"/>
              <a:t> x = 1; };</a:t>
            </a:r>
          </a:p>
          <a:p>
            <a:r>
              <a:rPr lang="en-US" dirty="0" smtClean="0"/>
              <a:t>Overridden by constructor member initialization.</a:t>
            </a:r>
          </a:p>
          <a:p>
            <a:r>
              <a:rPr lang="en-US" dirty="0" smtClean="0"/>
              <a:t>Avoid unobvious repetition in multiple constructors.</a:t>
            </a:r>
          </a:p>
          <a:p>
            <a:r>
              <a:rPr lang="en-US" dirty="0" smtClean="0"/>
              <a:t>Much simpler to add members with correct initialization.</a:t>
            </a:r>
          </a:p>
          <a:p>
            <a:pPr lvl="1"/>
            <a:r>
              <a:rPr lang="en-US" dirty="0" smtClean="0"/>
              <a:t>And no more “X initialized before Y” compile time errors!</a:t>
            </a:r>
          </a:p>
          <a:p>
            <a:pPr lvl="1"/>
            <a:endParaRPr lang="en-US" dirty="0" smtClean="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2349862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Explicit conversion operators</a:t>
            </a:r>
            <a:endParaRPr lang="en-US" dirty="0"/>
          </a:p>
        </p:txBody>
      </p:sp>
      <p:sp>
        <p:nvSpPr>
          <p:cNvPr id="3" name="Content Placeholder 2"/>
          <p:cNvSpPr>
            <a:spLocks noGrp="1"/>
          </p:cNvSpPr>
          <p:nvPr>
            <p:ph idx="1"/>
          </p:nvPr>
        </p:nvSpPr>
        <p:spPr/>
        <p:txBody>
          <a:bodyPr/>
          <a:lstStyle/>
          <a:p>
            <a:r>
              <a:rPr lang="en-US" dirty="0" smtClean="0"/>
              <a:t>User type conversions can be marked </a:t>
            </a:r>
            <a:r>
              <a:rPr lang="en-US" u="sng" dirty="0" smtClean="0">
                <a:latin typeface="Consolas" panose="020B0609020204030204" pitchFamily="49" charset="0"/>
              </a:rPr>
              <a:t>explicit</a:t>
            </a:r>
            <a:r>
              <a:rPr lang="en-US" dirty="0" smtClean="0"/>
              <a:t>.</a:t>
            </a:r>
          </a:p>
          <a:p>
            <a:r>
              <a:rPr lang="en-US" dirty="0" smtClean="0"/>
              <a:t>This allows direct conversions but not implicit conversions.</a:t>
            </a:r>
          </a:p>
          <a:p>
            <a:r>
              <a:rPr lang="en-US" dirty="0" smtClean="0"/>
              <a:t>Classic example – conversion to </a:t>
            </a:r>
            <a:r>
              <a:rPr lang="en-US" u="sng" dirty="0" smtClean="0">
                <a:latin typeface="Consolas" panose="020B0609020204030204" pitchFamily="49" charset="0"/>
              </a:rPr>
              <a:t>bool</a:t>
            </a:r>
            <a:r>
              <a:rPr lang="en-US" dirty="0" smtClean="0"/>
              <a:t>.</a:t>
            </a:r>
          </a:p>
          <a:p>
            <a:pPr lvl="1"/>
            <a:r>
              <a:rPr lang="en-US" dirty="0" smtClean="0"/>
              <a:t>In C++98 this also allows further conversion to pointer or numeric types.</a:t>
            </a:r>
          </a:p>
          <a:p>
            <a:pPr lvl="1"/>
            <a:r>
              <a:rPr lang="en-US" dirty="0" smtClean="0"/>
              <a:t>Worked around by making the conversion to a pointer to method.</a:t>
            </a:r>
          </a:p>
          <a:p>
            <a:pPr lvl="1"/>
            <a:r>
              <a:rPr lang="en-US" dirty="0" smtClean="0"/>
              <a:t>In C++11 mark conversion </a:t>
            </a:r>
            <a:r>
              <a:rPr lang="en-US" u="sng" dirty="0" smtClean="0">
                <a:latin typeface="Consolas" panose="020B0609020204030204" pitchFamily="49" charset="0"/>
              </a:rPr>
              <a:t>explicit</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3090213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Uniform initialization</a:t>
            </a:r>
            <a:endParaRPr lang="en-US" dirty="0"/>
          </a:p>
        </p:txBody>
      </p:sp>
      <p:sp>
        <p:nvSpPr>
          <p:cNvPr id="3" name="Content Placeholder 2"/>
          <p:cNvSpPr>
            <a:spLocks noGrp="1"/>
          </p:cNvSpPr>
          <p:nvPr>
            <p:ph idx="1"/>
          </p:nvPr>
        </p:nvSpPr>
        <p:spPr/>
        <p:txBody>
          <a:bodyPr>
            <a:normAutofit/>
          </a:bodyPr>
          <a:lstStyle/>
          <a:p>
            <a:r>
              <a:rPr lang="en-US" dirty="0" smtClean="0"/>
              <a:t>Bit of a misnomer but allows a wide variety of initializations with the same syntax.</a:t>
            </a:r>
          </a:p>
          <a:p>
            <a:pPr lvl="1"/>
            <a:r>
              <a:rPr lang="en-US" dirty="0" smtClean="0"/>
              <a:t>Aggregate initialization.</a:t>
            </a:r>
          </a:p>
          <a:p>
            <a:pPr lvl="1"/>
            <a:r>
              <a:rPr lang="en-US" dirty="0" smtClean="0"/>
              <a:t>Constructor invocation.</a:t>
            </a:r>
          </a:p>
          <a:p>
            <a:pPr lvl="2"/>
            <a:r>
              <a:rPr lang="en-US" dirty="0" smtClean="0"/>
              <a:t>Uniform initialization can never be mistaken for a function definition.</a:t>
            </a:r>
          </a:p>
          <a:p>
            <a:pPr lvl="2"/>
            <a:r>
              <a:rPr lang="en-US" dirty="0" smtClean="0"/>
              <a:t>This is preferred if the class has a constructor.</a:t>
            </a:r>
          </a:p>
          <a:p>
            <a:r>
              <a:rPr lang="en-US" dirty="0" smtClean="0"/>
              <a:t>POD without a constructor is considered an aggregate.</a:t>
            </a:r>
          </a:p>
          <a:p>
            <a:pPr lvl="1"/>
            <a:r>
              <a:rPr lang="en-US" dirty="0"/>
              <a:t>For PODs with few members very </a:t>
            </a:r>
            <a:r>
              <a:rPr lang="en-US" dirty="0" smtClean="0"/>
              <a:t>handy. Pass temporary without writing a trivial constructor.</a:t>
            </a:r>
          </a:p>
          <a:p>
            <a:pPr lvl="1"/>
            <a:r>
              <a:rPr lang="en-US" dirty="0" smtClean="0"/>
              <a:t>Downside – must know the order of the argument types.</a:t>
            </a:r>
            <a:endParaRPr lang="en-US" dirty="0"/>
          </a:p>
          <a:p>
            <a:r>
              <a:rPr lang="en-US" dirty="0" smtClean="0"/>
              <a:t>Notation is recursive.</a:t>
            </a:r>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215149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Uniform initialization</a:t>
            </a:r>
            <a:endParaRPr lang="en-US" dirty="0"/>
          </a:p>
        </p:txBody>
      </p:sp>
      <p:sp>
        <p:nvSpPr>
          <p:cNvPr id="3" name="Content Placeholder 2"/>
          <p:cNvSpPr>
            <a:spLocks noGrp="1"/>
          </p:cNvSpPr>
          <p:nvPr>
            <p:ph idx="1"/>
          </p:nvPr>
        </p:nvSpPr>
        <p:spPr/>
        <p:txBody>
          <a:bodyPr/>
          <a:lstStyle/>
          <a:p>
            <a:r>
              <a:rPr lang="en-US" dirty="0" smtClean="0"/>
              <a:t>Can be overridden with constructor.</a:t>
            </a:r>
          </a:p>
          <a:p>
            <a:pPr lvl="1"/>
            <a:r>
              <a:rPr lang="en-US" dirty="0" smtClean="0"/>
              <a:t>Single argument of type </a:t>
            </a:r>
            <a:r>
              <a:rPr lang="en-US" u="sng" dirty="0" err="1" smtClean="0"/>
              <a:t>std</a:t>
            </a:r>
            <a:r>
              <a:rPr lang="en-US" u="sng" dirty="0" smtClean="0"/>
              <a:t>::</a:t>
            </a:r>
            <a:r>
              <a:rPr lang="en-US" u="sng" dirty="0" err="1" smtClean="0"/>
              <a:t>initializer_list</a:t>
            </a:r>
            <a:r>
              <a:rPr lang="en-US" u="sng" dirty="0" smtClean="0"/>
              <a:t>&lt;T&gt;</a:t>
            </a:r>
            <a:r>
              <a:rPr lang="en-US" dirty="0" smtClean="0"/>
              <a:t>.</a:t>
            </a:r>
          </a:p>
          <a:p>
            <a:pPr lvl="1"/>
            <a:r>
              <a:rPr lang="en-US" dirty="0" smtClean="0"/>
              <a:t>Note the list must be homogenous.</a:t>
            </a:r>
          </a:p>
          <a:p>
            <a:r>
              <a:rPr lang="en-US" dirty="0" smtClean="0"/>
              <a:t>Can be used in container loops.</a:t>
            </a:r>
          </a:p>
          <a:p>
            <a:pPr marL="0" indent="0">
              <a:buNone/>
            </a:pPr>
            <a:r>
              <a:rPr lang="en-US" dirty="0" smtClean="0"/>
              <a:t>           for ( auto </a:t>
            </a:r>
            <a:r>
              <a:rPr lang="en-US" dirty="0" err="1" smtClean="0"/>
              <a:t>const</a:t>
            </a:r>
            <a:r>
              <a:rPr lang="en-US" dirty="0" smtClean="0"/>
              <a:t>&amp; item : { “one”, “two”, “three” } ) { … }</a:t>
            </a:r>
          </a:p>
          <a:p>
            <a:pPr lvl="1"/>
            <a:r>
              <a:rPr lang="en-US" dirty="0" smtClean="0"/>
              <a:t>This can avoid having to declare an array used in only one loop.</a:t>
            </a:r>
            <a:endParaRPr lang="en-US" dirty="0"/>
          </a:p>
        </p:txBody>
      </p:sp>
      <p:sp>
        <p:nvSpPr>
          <p:cNvPr id="4" name="Footer Placeholder 3"/>
          <p:cNvSpPr>
            <a:spLocks noGrp="1"/>
          </p:cNvSpPr>
          <p:nvPr>
            <p:ph type="ftr" sz="quarter" idx="11"/>
          </p:nvPr>
        </p:nvSpPr>
        <p:spPr/>
        <p:txBody>
          <a:bodyPr/>
          <a:lstStyle/>
          <a:p>
            <a:r>
              <a:rPr lang="en-US" smtClean="0"/>
              <a:t>Apache Traffic Server Summit Spring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62009423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19172</TotalTime>
  <Words>2749</Words>
  <Application>Microsoft Office PowerPoint</Application>
  <PresentationFormat>Widescreen</PresentationFormat>
  <Paragraphs>427</Paragraphs>
  <Slides>38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Consolas</vt:lpstr>
      <vt:lpstr>Lucida Console</vt:lpstr>
      <vt:lpstr>Trebuchet MS</vt:lpstr>
      <vt:lpstr>Wingdings 3</vt:lpstr>
      <vt:lpstr>Facet</vt:lpstr>
      <vt:lpstr>C++ Eleventy for ATS</vt:lpstr>
      <vt:lpstr>Introduction</vt:lpstr>
      <vt:lpstr>Basics</vt:lpstr>
      <vt:lpstr>Range-based for loops</vt:lpstr>
      <vt:lpstr>Range based for loops</vt:lpstr>
      <vt:lpstr>Declaration Initialization</vt:lpstr>
      <vt:lpstr>Explicit conversion operators</vt:lpstr>
      <vt:lpstr>Uniform initialization</vt:lpstr>
      <vt:lpstr>Uniform initialization</vt:lpstr>
      <vt:lpstr>Uniform initialization - arrays</vt:lpstr>
      <vt:lpstr>Generated Method Control</vt:lpstr>
      <vt:lpstr>Applying Eleventy – an example</vt:lpstr>
      <vt:lpstr>Current code.</vt:lpstr>
      <vt:lpstr>Constructor cleanup</vt:lpstr>
      <vt:lpstr>No copying!</vt:lpstr>
      <vt:lpstr>Provide moveable argument</vt:lpstr>
      <vt:lpstr>Switch to vector</vt:lpstr>
      <vt:lpstr>IPAllow.cc changes</vt:lpstr>
      <vt:lpstr>Example notes</vt:lpstr>
      <vt:lpstr>Variadic Templates</vt:lpstr>
      <vt:lpstr>Variadic Templates</vt:lpstr>
      <vt:lpstr>Variadic Templates</vt:lpstr>
      <vt:lpstr>Accessing variadic arguments</vt:lpstr>
      <vt:lpstr>Variadic expansion is compile time</vt:lpstr>
      <vt:lpstr>Ur-Example of Variadic Template use</vt:lpstr>
      <vt:lpstr>Another example – emplace() method</vt:lpstr>
      <vt:lpstr>Iterative variadic use</vt:lpstr>
      <vt:lpstr>Iterative version of type safe printing</vt:lpstr>
      <vt:lpstr>Change TS_DEBUG and the like?</vt:lpstr>
      <vt:lpstr>Variadic Template Examples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Network Geographics,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Hiearchial Caching in Traffic Server</dc:title>
  <dc:creator>Alan M Carroll</dc:creator>
  <cp:lastModifiedBy>Alan M Carroll</cp:lastModifiedBy>
  <cp:revision>209</cp:revision>
  <dcterms:created xsi:type="dcterms:W3CDTF">2015-10-29T18:17:29Z</dcterms:created>
  <dcterms:modified xsi:type="dcterms:W3CDTF">2017-05-14T15:10:52Z</dcterms:modified>
</cp:coreProperties>
</file>