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64" r:id="rId4"/>
    <p:sldId id="258" r:id="rId5"/>
    <p:sldId id="259" r:id="rId6"/>
    <p:sldId id="260" r:id="rId7"/>
    <p:sldId id="261" r:id="rId8"/>
    <p:sldId id="262" r:id="rId9"/>
    <p:sldId id="263"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56"/>
    <p:restoredTop sz="70787"/>
  </p:normalViewPr>
  <p:slideViewPr>
    <p:cSldViewPr snapToGrid="0" snapToObjects="1">
      <p:cViewPr varScale="1">
        <p:scale>
          <a:sx n="87" d="100"/>
          <a:sy n="87" d="100"/>
        </p:scale>
        <p:origin x="17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7476FE-FF86-1943-AA3E-063994E2E08C}" type="doc">
      <dgm:prSet loTypeId="urn:microsoft.com/office/officeart/2005/8/layout/bProcess3" loCatId="relationship" qsTypeId="urn:microsoft.com/office/officeart/2005/8/quickstyle/simple2" qsCatId="simple" csTypeId="urn:microsoft.com/office/officeart/2005/8/colors/accent1_2" csCatId="accent1" phldr="1"/>
      <dgm:spPr/>
      <dgm:t>
        <a:bodyPr/>
        <a:lstStyle/>
        <a:p>
          <a:endParaRPr lang="en-US"/>
        </a:p>
      </dgm:t>
    </dgm:pt>
    <dgm:pt modelId="{9CE8AF91-CBBC-0744-A3DE-C7E071BAEE23}">
      <dgm:prSet phldrT="[Text]" custT="1"/>
      <dgm:spPr/>
      <dgm:t>
        <a:bodyPr/>
        <a:lstStyle/>
        <a:p>
          <a:r>
            <a:rPr lang="en-US" sz="1400" i="1" dirty="0" err="1"/>
            <a:t>traffic_ctl</a:t>
          </a:r>
          <a:r>
            <a:rPr lang="en-US" sz="1400" i="1" dirty="0"/>
            <a:t> storage online &lt;path&gt;</a:t>
          </a:r>
        </a:p>
      </dgm:t>
    </dgm:pt>
    <dgm:pt modelId="{2221BCDE-87D7-AF42-8921-871E0ED778B2}" type="parTrans" cxnId="{A9DB9B91-8E63-D34A-A164-369692EAD991}">
      <dgm:prSet/>
      <dgm:spPr/>
      <dgm:t>
        <a:bodyPr/>
        <a:lstStyle/>
        <a:p>
          <a:endParaRPr lang="en-US" sz="1000"/>
        </a:p>
      </dgm:t>
    </dgm:pt>
    <dgm:pt modelId="{8BEE12E1-B41E-E443-BEED-2EEC021B1C35}" type="sibTrans" cxnId="{A9DB9B91-8E63-D34A-A164-369692EAD991}">
      <dgm:prSet custT="1"/>
      <dgm:spPr/>
      <dgm:t>
        <a:bodyPr/>
        <a:lstStyle/>
        <a:p>
          <a:endParaRPr lang="en-US" sz="1000"/>
        </a:p>
      </dgm:t>
    </dgm:pt>
    <dgm:pt modelId="{2E62AEAD-BD2E-4B47-A8EC-415F92A7B5F9}">
      <dgm:prSet phldrT="[Text]" custT="1"/>
      <dgm:spPr/>
      <dgm:t>
        <a:bodyPr/>
        <a:lstStyle/>
        <a:p>
          <a:r>
            <a:rPr lang="en-US" sz="1400" i="1" dirty="0" err="1"/>
            <a:t>DiskHotSwapper</a:t>
          </a:r>
          <a:r>
            <a:rPr lang="en-US" sz="1400" i="1" dirty="0"/>
            <a:t>::</a:t>
          </a:r>
          <a:r>
            <a:rPr lang="en-US" sz="1400" i="1" dirty="0" err="1"/>
            <a:t>handle_disk_hotswap</a:t>
          </a:r>
          <a:r>
            <a:rPr lang="en-US" sz="1400" i="1" dirty="0"/>
            <a:t> </a:t>
          </a:r>
          <a:endParaRPr lang="en-US" sz="1400" dirty="0"/>
        </a:p>
      </dgm:t>
    </dgm:pt>
    <dgm:pt modelId="{2F89CF12-5DEC-8B4D-979D-6CB2FFD7AE7F}" type="parTrans" cxnId="{DE178F67-AA61-5842-8A83-A7DF9622C7C4}">
      <dgm:prSet/>
      <dgm:spPr/>
      <dgm:t>
        <a:bodyPr/>
        <a:lstStyle/>
        <a:p>
          <a:endParaRPr lang="en-US" sz="1000"/>
        </a:p>
      </dgm:t>
    </dgm:pt>
    <dgm:pt modelId="{71A69E72-3804-9548-8A95-37EACF56ABB9}" type="sibTrans" cxnId="{DE178F67-AA61-5842-8A83-A7DF9622C7C4}">
      <dgm:prSet custT="1"/>
      <dgm:spPr/>
      <dgm:t>
        <a:bodyPr/>
        <a:lstStyle/>
        <a:p>
          <a:endParaRPr lang="en-US" sz="1000"/>
        </a:p>
      </dgm:t>
    </dgm:pt>
    <dgm:pt modelId="{0BEF5095-158C-0345-AC67-A9B220BD86B8}">
      <dgm:prSet phldrT="[Text]" custT="1"/>
      <dgm:spPr/>
      <dgm:t>
        <a:bodyPr/>
        <a:lstStyle/>
        <a:p>
          <a:r>
            <a:rPr lang="en-US" sz="1400" dirty="0"/>
            <a:t>path match in </a:t>
          </a:r>
          <a:r>
            <a:rPr lang="en-US" sz="1400" i="1" dirty="0" err="1"/>
            <a:t>gdisks</a:t>
          </a:r>
          <a:endParaRPr lang="en-US" sz="1400" i="1" dirty="0"/>
        </a:p>
      </dgm:t>
    </dgm:pt>
    <dgm:pt modelId="{88F0D222-8234-194C-BA6E-BFA981349499}" type="parTrans" cxnId="{3834EA75-624C-2841-8CBB-CC6C887B20AF}">
      <dgm:prSet/>
      <dgm:spPr/>
      <dgm:t>
        <a:bodyPr/>
        <a:lstStyle/>
        <a:p>
          <a:endParaRPr lang="en-US"/>
        </a:p>
      </dgm:t>
    </dgm:pt>
    <dgm:pt modelId="{CFB582A6-E4CB-6943-BE5C-4BDA8AFB85A7}" type="sibTrans" cxnId="{3834EA75-624C-2841-8CBB-CC6C887B20AF}">
      <dgm:prSet/>
      <dgm:spPr/>
      <dgm:t>
        <a:bodyPr/>
        <a:lstStyle/>
        <a:p>
          <a:endParaRPr lang="en-US"/>
        </a:p>
      </dgm:t>
    </dgm:pt>
    <dgm:pt modelId="{034808E4-0A89-9E4A-AF5F-DC83E0A049FE}">
      <dgm:prSet phldrT="[Text]" custT="1"/>
      <dgm:spPr/>
      <dgm:t>
        <a:bodyPr/>
        <a:lstStyle/>
        <a:p>
          <a:r>
            <a:rPr lang="en-US" sz="1400" dirty="0"/>
            <a:t>disk is </a:t>
          </a:r>
          <a:r>
            <a:rPr lang="en-US" sz="1400" dirty="0" smtClean="0"/>
            <a:t>marked </a:t>
          </a:r>
          <a:r>
            <a:rPr lang="en-US" sz="1400" dirty="0"/>
            <a:t>bad</a:t>
          </a:r>
        </a:p>
      </dgm:t>
    </dgm:pt>
    <dgm:pt modelId="{827749E2-BCD9-4A4B-B8F5-DA3ED4D0561A}" type="parTrans" cxnId="{5A81B3E7-973D-314B-9719-22AB6A803530}">
      <dgm:prSet/>
      <dgm:spPr/>
      <dgm:t>
        <a:bodyPr/>
        <a:lstStyle/>
        <a:p>
          <a:endParaRPr lang="en-US"/>
        </a:p>
      </dgm:t>
    </dgm:pt>
    <dgm:pt modelId="{18EB7FB8-6E6B-094F-A78A-F4D75FC914C2}" type="sibTrans" cxnId="{5A81B3E7-973D-314B-9719-22AB6A803530}">
      <dgm:prSet/>
      <dgm:spPr/>
      <dgm:t>
        <a:bodyPr/>
        <a:lstStyle/>
        <a:p>
          <a:endParaRPr lang="en-US"/>
        </a:p>
      </dgm:t>
    </dgm:pt>
    <dgm:pt modelId="{8D753112-3D05-C041-B291-305E20683317}">
      <dgm:prSet phldrT="[Text]" custT="1"/>
      <dgm:spPr/>
      <dgm:t>
        <a:bodyPr/>
        <a:lstStyle/>
        <a:p>
          <a:r>
            <a:rPr lang="en-US" sz="1400" i="1" dirty="0" err="1"/>
            <a:t>DiskHotSwapper</a:t>
          </a:r>
          <a:r>
            <a:rPr lang="en-US" sz="1400" i="1" dirty="0"/>
            <a:t>::</a:t>
          </a:r>
          <a:r>
            <a:rPr lang="en-US" sz="1400" i="1" dirty="0" err="1"/>
            <a:t>mark_storage_online</a:t>
          </a:r>
          <a:endParaRPr lang="en-US" sz="1400" i="1" dirty="0"/>
        </a:p>
      </dgm:t>
    </dgm:pt>
    <dgm:pt modelId="{6681B633-C4B7-434B-BE65-BEDAFFC94A6B}" type="parTrans" cxnId="{8B27BC7B-717F-2F47-8B53-36AE3C7C345D}">
      <dgm:prSet/>
      <dgm:spPr/>
      <dgm:t>
        <a:bodyPr/>
        <a:lstStyle/>
        <a:p>
          <a:endParaRPr lang="en-US"/>
        </a:p>
      </dgm:t>
    </dgm:pt>
    <dgm:pt modelId="{ECB20C59-B273-D54B-AA79-C5C2704E0178}" type="sibTrans" cxnId="{8B27BC7B-717F-2F47-8B53-36AE3C7C345D}">
      <dgm:prSet/>
      <dgm:spPr/>
      <dgm:t>
        <a:bodyPr/>
        <a:lstStyle/>
        <a:p>
          <a:endParaRPr lang="en-US"/>
        </a:p>
      </dgm:t>
    </dgm:pt>
    <dgm:pt modelId="{F6D6176B-BF28-1845-8329-BE8411C828B6}">
      <dgm:prSet phldrT="[Text]" custT="1"/>
      <dgm:spPr/>
      <dgm:t>
        <a:bodyPr/>
        <a:lstStyle/>
        <a:p>
          <a:r>
            <a:rPr lang="en-US" sz="1400" i="1" dirty="0"/>
            <a:t>open</a:t>
          </a:r>
          <a:r>
            <a:rPr lang="en-US" sz="1400" dirty="0"/>
            <a:t>, </a:t>
          </a:r>
          <a:r>
            <a:rPr lang="en-US" sz="1400" i="1" dirty="0" err="1" smtClean="0"/>
            <a:t>fstat</a:t>
          </a:r>
          <a:endParaRPr lang="en-US" sz="1400" i="1" dirty="0"/>
        </a:p>
      </dgm:t>
    </dgm:pt>
    <dgm:pt modelId="{855843D9-CF9C-B04F-BD9F-9F36455EF0A6}" type="parTrans" cxnId="{2D85B706-4351-4F42-858E-7E945A7FA52D}">
      <dgm:prSet/>
      <dgm:spPr/>
      <dgm:t>
        <a:bodyPr/>
        <a:lstStyle/>
        <a:p>
          <a:endParaRPr lang="en-US"/>
        </a:p>
      </dgm:t>
    </dgm:pt>
    <dgm:pt modelId="{7D0E16A6-6BBB-754D-871D-437CDF11A3C4}" type="sibTrans" cxnId="{2D85B706-4351-4F42-858E-7E945A7FA52D}">
      <dgm:prSet/>
      <dgm:spPr/>
      <dgm:t>
        <a:bodyPr/>
        <a:lstStyle/>
        <a:p>
          <a:endParaRPr lang="en-US"/>
        </a:p>
      </dgm:t>
    </dgm:pt>
    <dgm:pt modelId="{EC6C0BF2-2889-CC41-BBDE-3C9AB00D9443}">
      <dgm:prSet phldrT="[Text]" custT="1"/>
      <dgm:spPr/>
      <dgm:t>
        <a:bodyPr/>
        <a:lstStyle/>
        <a:p>
          <a:r>
            <a:rPr lang="en-US" sz="1400" i="0" dirty="0"/>
            <a:t>reset cache stats</a:t>
          </a:r>
        </a:p>
      </dgm:t>
    </dgm:pt>
    <dgm:pt modelId="{02838674-4DF8-C844-B4B4-0B281661C582}" type="parTrans" cxnId="{EA451838-8C24-304F-8044-D48CFF99339E}">
      <dgm:prSet/>
      <dgm:spPr/>
      <dgm:t>
        <a:bodyPr/>
        <a:lstStyle/>
        <a:p>
          <a:endParaRPr lang="en-US"/>
        </a:p>
      </dgm:t>
    </dgm:pt>
    <dgm:pt modelId="{A8099396-EC80-1447-A42C-F68BBD6C2302}" type="sibTrans" cxnId="{EA451838-8C24-304F-8044-D48CFF99339E}">
      <dgm:prSet/>
      <dgm:spPr/>
      <dgm:t>
        <a:bodyPr/>
        <a:lstStyle/>
        <a:p>
          <a:endParaRPr lang="en-US"/>
        </a:p>
      </dgm:t>
    </dgm:pt>
    <dgm:pt modelId="{90A0741B-7626-3549-8E59-CE76E8A88866}">
      <dgm:prSet phldrT="[Text]" custT="1"/>
      <dgm:spPr/>
      <dgm:t>
        <a:bodyPr/>
        <a:lstStyle/>
        <a:p>
          <a:r>
            <a:rPr lang="en-US" sz="1400" i="1" dirty="0" err="1"/>
            <a:t>rebuild_host_table</a:t>
          </a:r>
          <a:endParaRPr lang="en-US" sz="1400" i="1" dirty="0"/>
        </a:p>
      </dgm:t>
    </dgm:pt>
    <dgm:pt modelId="{E895BB96-B8D9-1541-86B2-908FD6980B27}" type="parTrans" cxnId="{33A4C361-E7FF-8749-80FB-467DE77E0A72}">
      <dgm:prSet/>
      <dgm:spPr/>
      <dgm:t>
        <a:bodyPr/>
        <a:lstStyle/>
        <a:p>
          <a:endParaRPr lang="en-US"/>
        </a:p>
      </dgm:t>
    </dgm:pt>
    <dgm:pt modelId="{154D0808-3CCF-7A40-A243-D9CE91CAE9C0}" type="sibTrans" cxnId="{33A4C361-E7FF-8749-80FB-467DE77E0A72}">
      <dgm:prSet/>
      <dgm:spPr/>
      <dgm:t>
        <a:bodyPr/>
        <a:lstStyle/>
        <a:p>
          <a:endParaRPr lang="en-US"/>
        </a:p>
      </dgm:t>
    </dgm:pt>
    <dgm:pt modelId="{21289293-DF99-4B4C-888C-B719A2C35C13}">
      <dgm:prSet phldrT="[Text]" custT="1"/>
      <dgm:spPr/>
      <dgm:t>
        <a:bodyPr/>
        <a:lstStyle/>
        <a:p>
          <a:r>
            <a:rPr lang="en-US" sz="1400" i="1" dirty="0"/>
            <a:t>SET_DISK_OKAY</a:t>
          </a:r>
        </a:p>
      </dgm:t>
    </dgm:pt>
    <dgm:pt modelId="{69D80E0D-FBA6-434F-A507-E55F93D62FB4}" type="parTrans" cxnId="{47498D4E-A9B7-7A47-95A4-455E03B82FC9}">
      <dgm:prSet/>
      <dgm:spPr/>
      <dgm:t>
        <a:bodyPr/>
        <a:lstStyle/>
        <a:p>
          <a:endParaRPr lang="en-US"/>
        </a:p>
      </dgm:t>
    </dgm:pt>
    <dgm:pt modelId="{AAE70AD9-257D-8D45-9B42-FB908F05A88F}" type="sibTrans" cxnId="{47498D4E-A9B7-7A47-95A4-455E03B82FC9}">
      <dgm:prSet/>
      <dgm:spPr/>
      <dgm:t>
        <a:bodyPr/>
        <a:lstStyle/>
        <a:p>
          <a:endParaRPr lang="en-US"/>
        </a:p>
      </dgm:t>
    </dgm:pt>
    <dgm:pt modelId="{43346AC7-73B1-AE40-B9A2-51B35573F83D}">
      <dgm:prSet phldrT="[Text]" custT="1"/>
      <dgm:spPr/>
      <dgm:t>
        <a:bodyPr/>
        <a:lstStyle/>
        <a:p>
          <a:r>
            <a:rPr lang="en-US" sz="1400" i="0" dirty="0"/>
            <a:t>propagate new </a:t>
          </a:r>
          <a:r>
            <a:rPr lang="en-US" sz="1400" i="1" dirty="0" err="1"/>
            <a:t>fd</a:t>
          </a:r>
          <a:endParaRPr lang="en-US" sz="1400" i="1" dirty="0"/>
        </a:p>
      </dgm:t>
    </dgm:pt>
    <dgm:pt modelId="{33DD4EB2-1E32-5646-B458-4A64C079C1A7}" type="parTrans" cxnId="{8755FB51-46D9-D04D-B2C1-22FA2F0A0785}">
      <dgm:prSet/>
      <dgm:spPr/>
      <dgm:t>
        <a:bodyPr/>
        <a:lstStyle/>
        <a:p>
          <a:endParaRPr lang="en-US"/>
        </a:p>
      </dgm:t>
    </dgm:pt>
    <dgm:pt modelId="{E07EFA1D-5578-6E46-ADA1-249E848143F5}" type="sibTrans" cxnId="{8755FB51-46D9-D04D-B2C1-22FA2F0A0785}">
      <dgm:prSet/>
      <dgm:spPr/>
      <dgm:t>
        <a:bodyPr/>
        <a:lstStyle/>
        <a:p>
          <a:endParaRPr lang="en-US"/>
        </a:p>
      </dgm:t>
    </dgm:pt>
    <dgm:pt modelId="{34B60A0D-914A-3047-A578-37924403A9C7}">
      <dgm:prSet phldrT="[Text]" custT="1"/>
      <dgm:spPr/>
      <dgm:t>
        <a:bodyPr/>
        <a:lstStyle/>
        <a:p>
          <a:r>
            <a:rPr lang="en-US" sz="1400" i="0" dirty="0"/>
            <a:t>Clear disk and strip headers</a:t>
          </a:r>
        </a:p>
      </dgm:t>
    </dgm:pt>
    <dgm:pt modelId="{375778E6-6C76-CD48-A977-DF7A5F369DF4}" type="parTrans" cxnId="{E94112F6-823F-7F4C-848B-BE8F1517C8B3}">
      <dgm:prSet/>
      <dgm:spPr/>
      <dgm:t>
        <a:bodyPr/>
        <a:lstStyle/>
        <a:p>
          <a:endParaRPr lang="en-US"/>
        </a:p>
      </dgm:t>
    </dgm:pt>
    <dgm:pt modelId="{EBD5FE93-C3FF-294A-9FC7-D3AF0B31A4E4}" type="sibTrans" cxnId="{E94112F6-823F-7F4C-848B-BE8F1517C8B3}">
      <dgm:prSet/>
      <dgm:spPr/>
      <dgm:t>
        <a:bodyPr/>
        <a:lstStyle/>
        <a:p>
          <a:endParaRPr lang="en-US"/>
        </a:p>
      </dgm:t>
    </dgm:pt>
    <dgm:pt modelId="{021D57DB-789B-1B4E-8A24-2A0B488F9820}" type="pres">
      <dgm:prSet presAssocID="{697476FE-FF86-1943-AA3E-063994E2E08C}" presName="Name0" presStyleCnt="0">
        <dgm:presLayoutVars>
          <dgm:dir/>
          <dgm:resizeHandles val="exact"/>
        </dgm:presLayoutVars>
      </dgm:prSet>
      <dgm:spPr/>
      <dgm:t>
        <a:bodyPr/>
        <a:lstStyle/>
        <a:p>
          <a:endParaRPr lang="en-US"/>
        </a:p>
      </dgm:t>
    </dgm:pt>
    <dgm:pt modelId="{BBA1EE6E-DE3F-AE4F-83DA-41E620761826}" type="pres">
      <dgm:prSet presAssocID="{9CE8AF91-CBBC-0744-A3DE-C7E071BAEE23}" presName="node" presStyleLbl="node1" presStyleIdx="0" presStyleCnt="3">
        <dgm:presLayoutVars>
          <dgm:bulletEnabled val="1"/>
        </dgm:presLayoutVars>
      </dgm:prSet>
      <dgm:spPr/>
      <dgm:t>
        <a:bodyPr/>
        <a:lstStyle/>
        <a:p>
          <a:endParaRPr lang="en-US"/>
        </a:p>
      </dgm:t>
    </dgm:pt>
    <dgm:pt modelId="{166CADCC-83E8-8D43-82FE-616497B004D8}" type="pres">
      <dgm:prSet presAssocID="{8BEE12E1-B41E-E443-BEED-2EEC021B1C35}" presName="sibTrans" presStyleLbl="sibTrans1D1" presStyleIdx="0" presStyleCnt="2"/>
      <dgm:spPr/>
      <dgm:t>
        <a:bodyPr/>
        <a:lstStyle/>
        <a:p>
          <a:endParaRPr lang="en-US"/>
        </a:p>
      </dgm:t>
    </dgm:pt>
    <dgm:pt modelId="{960C5805-AA08-D14D-AC06-0E1A36191EB9}" type="pres">
      <dgm:prSet presAssocID="{8BEE12E1-B41E-E443-BEED-2EEC021B1C35}" presName="connectorText" presStyleLbl="sibTrans1D1" presStyleIdx="0" presStyleCnt="2"/>
      <dgm:spPr/>
      <dgm:t>
        <a:bodyPr/>
        <a:lstStyle/>
        <a:p>
          <a:endParaRPr lang="en-US"/>
        </a:p>
      </dgm:t>
    </dgm:pt>
    <dgm:pt modelId="{9197FF53-373C-354C-B283-E651296BFBB9}" type="pres">
      <dgm:prSet presAssocID="{2E62AEAD-BD2E-4B47-A8EC-415F92A7B5F9}" presName="node" presStyleLbl="node1" presStyleIdx="1" presStyleCnt="3">
        <dgm:presLayoutVars>
          <dgm:bulletEnabled val="1"/>
        </dgm:presLayoutVars>
      </dgm:prSet>
      <dgm:spPr/>
      <dgm:t>
        <a:bodyPr/>
        <a:lstStyle/>
        <a:p>
          <a:endParaRPr lang="en-US"/>
        </a:p>
      </dgm:t>
    </dgm:pt>
    <dgm:pt modelId="{7E3A6F79-10C1-D146-AFD1-28647E1E9E0E}" type="pres">
      <dgm:prSet presAssocID="{71A69E72-3804-9548-8A95-37EACF56ABB9}" presName="sibTrans" presStyleLbl="sibTrans1D1" presStyleIdx="1" presStyleCnt="2"/>
      <dgm:spPr/>
      <dgm:t>
        <a:bodyPr/>
        <a:lstStyle/>
        <a:p>
          <a:endParaRPr lang="en-US"/>
        </a:p>
      </dgm:t>
    </dgm:pt>
    <dgm:pt modelId="{1F77545A-9179-E44D-A85C-D6A6B83C9C16}" type="pres">
      <dgm:prSet presAssocID="{71A69E72-3804-9548-8A95-37EACF56ABB9}" presName="connectorText" presStyleLbl="sibTrans1D1" presStyleIdx="1" presStyleCnt="2"/>
      <dgm:spPr/>
      <dgm:t>
        <a:bodyPr/>
        <a:lstStyle/>
        <a:p>
          <a:endParaRPr lang="en-US"/>
        </a:p>
      </dgm:t>
    </dgm:pt>
    <dgm:pt modelId="{88D3D5BF-EBAB-6B40-AAD8-449C5CD149E6}" type="pres">
      <dgm:prSet presAssocID="{8D753112-3D05-C041-B291-305E20683317}" presName="node" presStyleLbl="node1" presStyleIdx="2" presStyleCnt="3">
        <dgm:presLayoutVars>
          <dgm:bulletEnabled val="1"/>
        </dgm:presLayoutVars>
      </dgm:prSet>
      <dgm:spPr/>
      <dgm:t>
        <a:bodyPr/>
        <a:lstStyle/>
        <a:p>
          <a:endParaRPr lang="en-US"/>
        </a:p>
      </dgm:t>
    </dgm:pt>
  </dgm:ptLst>
  <dgm:cxnLst>
    <dgm:cxn modelId="{32A4F8F0-C02C-C74A-A614-76986C6FCCC9}" type="presOf" srcId="{EC6C0BF2-2889-CC41-BBDE-3C9AB00D9443}" destId="{88D3D5BF-EBAB-6B40-AAD8-449C5CD149E6}" srcOrd="0" destOrd="1" presId="urn:microsoft.com/office/officeart/2005/8/layout/bProcess3"/>
    <dgm:cxn modelId="{8755FB51-46D9-D04D-B2C1-22FA2F0A0785}" srcId="{2E62AEAD-BD2E-4B47-A8EC-415F92A7B5F9}" destId="{43346AC7-73B1-AE40-B9A2-51B35573F83D}" srcOrd="1" destOrd="0" parTransId="{33DD4EB2-1E32-5646-B458-4A64C079C1A7}" sibTransId="{E07EFA1D-5578-6E46-ADA1-249E848143F5}"/>
    <dgm:cxn modelId="{8B742958-5AC2-B146-B2B3-BF4B91390AE4}" type="presOf" srcId="{9CE8AF91-CBBC-0744-A3DE-C7E071BAEE23}" destId="{BBA1EE6E-DE3F-AE4F-83DA-41E620761826}" srcOrd="0" destOrd="0" presId="urn:microsoft.com/office/officeart/2005/8/layout/bProcess3"/>
    <dgm:cxn modelId="{EA451838-8C24-304F-8044-D48CFF99339E}" srcId="{8D753112-3D05-C041-B291-305E20683317}" destId="{EC6C0BF2-2889-CC41-BBDE-3C9AB00D9443}" srcOrd="0" destOrd="0" parTransId="{02838674-4DF8-C844-B4B4-0B281661C582}" sibTransId="{A8099396-EC80-1447-A42C-F68BBD6C2302}"/>
    <dgm:cxn modelId="{A9DB9B91-8E63-D34A-A164-369692EAD991}" srcId="{697476FE-FF86-1943-AA3E-063994E2E08C}" destId="{9CE8AF91-CBBC-0744-A3DE-C7E071BAEE23}" srcOrd="0" destOrd="0" parTransId="{2221BCDE-87D7-AF42-8921-871E0ED778B2}" sibTransId="{8BEE12E1-B41E-E443-BEED-2EEC021B1C35}"/>
    <dgm:cxn modelId="{EB6D286E-84E9-9A44-98FA-78FBA72F20F6}" type="presOf" srcId="{71A69E72-3804-9548-8A95-37EACF56ABB9}" destId="{1F77545A-9179-E44D-A85C-D6A6B83C9C16}" srcOrd="1" destOrd="0" presId="urn:microsoft.com/office/officeart/2005/8/layout/bProcess3"/>
    <dgm:cxn modelId="{82AE90FB-CB62-1C48-BAA1-6992761CF220}" type="presOf" srcId="{8BEE12E1-B41E-E443-BEED-2EEC021B1C35}" destId="{166CADCC-83E8-8D43-82FE-616497B004D8}" srcOrd="0" destOrd="0" presId="urn:microsoft.com/office/officeart/2005/8/layout/bProcess3"/>
    <dgm:cxn modelId="{3834EA75-624C-2841-8CBB-CC6C887B20AF}" srcId="{9CE8AF91-CBBC-0744-A3DE-C7E071BAEE23}" destId="{0BEF5095-158C-0345-AC67-A9B220BD86B8}" srcOrd="0" destOrd="0" parTransId="{88F0D222-8234-194C-BA6E-BFA981349499}" sibTransId="{CFB582A6-E4CB-6943-BE5C-4BDA8AFB85A7}"/>
    <dgm:cxn modelId="{5A81B3E7-973D-314B-9719-22AB6A803530}" srcId="{9CE8AF91-CBBC-0744-A3DE-C7E071BAEE23}" destId="{034808E4-0A89-9E4A-AF5F-DC83E0A049FE}" srcOrd="1" destOrd="0" parTransId="{827749E2-BCD9-4A4B-B8F5-DA3ED4D0561A}" sibTransId="{18EB7FB8-6E6B-094F-A78A-F4D75FC914C2}"/>
    <dgm:cxn modelId="{3E15626B-F3E0-884E-A0F1-B69D81087FDF}" type="presOf" srcId="{21289293-DF99-4B4C-888C-B719A2C35C13}" destId="{88D3D5BF-EBAB-6B40-AAD8-449C5CD149E6}" srcOrd="0" destOrd="2" presId="urn:microsoft.com/office/officeart/2005/8/layout/bProcess3"/>
    <dgm:cxn modelId="{55FFD38E-0E8E-DB40-AEF2-7CD9BD0B586B}" type="presOf" srcId="{0BEF5095-158C-0345-AC67-A9B220BD86B8}" destId="{BBA1EE6E-DE3F-AE4F-83DA-41E620761826}" srcOrd="0" destOrd="1" presId="urn:microsoft.com/office/officeart/2005/8/layout/bProcess3"/>
    <dgm:cxn modelId="{3951E93A-9F43-0E40-A75D-D7E3EC4B03FF}" type="presOf" srcId="{43346AC7-73B1-AE40-B9A2-51B35573F83D}" destId="{9197FF53-373C-354C-B283-E651296BFBB9}" srcOrd="0" destOrd="2" presId="urn:microsoft.com/office/officeart/2005/8/layout/bProcess3"/>
    <dgm:cxn modelId="{E94112F6-823F-7F4C-848B-BE8F1517C8B3}" srcId="{2E62AEAD-BD2E-4B47-A8EC-415F92A7B5F9}" destId="{34B60A0D-914A-3047-A578-37924403A9C7}" srcOrd="2" destOrd="0" parTransId="{375778E6-6C76-CD48-A977-DF7A5F369DF4}" sibTransId="{EBD5FE93-C3FF-294A-9FC7-D3AF0B31A4E4}"/>
    <dgm:cxn modelId="{DE178F67-AA61-5842-8A83-A7DF9622C7C4}" srcId="{697476FE-FF86-1943-AA3E-063994E2E08C}" destId="{2E62AEAD-BD2E-4B47-A8EC-415F92A7B5F9}" srcOrd="1" destOrd="0" parTransId="{2F89CF12-5DEC-8B4D-979D-6CB2FFD7AE7F}" sibTransId="{71A69E72-3804-9548-8A95-37EACF56ABB9}"/>
    <dgm:cxn modelId="{2D85B706-4351-4F42-858E-7E945A7FA52D}" srcId="{2E62AEAD-BD2E-4B47-A8EC-415F92A7B5F9}" destId="{F6D6176B-BF28-1845-8329-BE8411C828B6}" srcOrd="0" destOrd="0" parTransId="{855843D9-CF9C-B04F-BD9F-9F36455EF0A6}" sibTransId="{7D0E16A6-6BBB-754D-871D-437CDF11A3C4}"/>
    <dgm:cxn modelId="{F5FD6F24-0BEC-7640-8B28-B724663EDC5B}" type="presOf" srcId="{8D753112-3D05-C041-B291-305E20683317}" destId="{88D3D5BF-EBAB-6B40-AAD8-449C5CD149E6}" srcOrd="0" destOrd="0" presId="urn:microsoft.com/office/officeart/2005/8/layout/bProcess3"/>
    <dgm:cxn modelId="{1FFF84A6-A4E5-284C-B29F-C19C13A2D876}" type="presOf" srcId="{71A69E72-3804-9548-8A95-37EACF56ABB9}" destId="{7E3A6F79-10C1-D146-AFD1-28647E1E9E0E}" srcOrd="0" destOrd="0" presId="urn:microsoft.com/office/officeart/2005/8/layout/bProcess3"/>
    <dgm:cxn modelId="{E09C36E6-9AD3-5B4E-9B8F-FA12C3ACAD51}" type="presOf" srcId="{8BEE12E1-B41E-E443-BEED-2EEC021B1C35}" destId="{960C5805-AA08-D14D-AC06-0E1A36191EB9}" srcOrd="1" destOrd="0" presId="urn:microsoft.com/office/officeart/2005/8/layout/bProcess3"/>
    <dgm:cxn modelId="{95F9AF97-DCA4-C44C-B566-E5E404D64315}" type="presOf" srcId="{34B60A0D-914A-3047-A578-37924403A9C7}" destId="{9197FF53-373C-354C-B283-E651296BFBB9}" srcOrd="0" destOrd="3" presId="urn:microsoft.com/office/officeart/2005/8/layout/bProcess3"/>
    <dgm:cxn modelId="{47498D4E-A9B7-7A47-95A4-455E03B82FC9}" srcId="{8D753112-3D05-C041-B291-305E20683317}" destId="{21289293-DF99-4B4C-888C-B719A2C35C13}" srcOrd="1" destOrd="0" parTransId="{69D80E0D-FBA6-434F-A507-E55F93D62FB4}" sibTransId="{AAE70AD9-257D-8D45-9B42-FB908F05A88F}"/>
    <dgm:cxn modelId="{A8038226-9F60-0E48-8C3E-7DEB684EA739}" type="presOf" srcId="{F6D6176B-BF28-1845-8329-BE8411C828B6}" destId="{9197FF53-373C-354C-B283-E651296BFBB9}" srcOrd="0" destOrd="1" presId="urn:microsoft.com/office/officeart/2005/8/layout/bProcess3"/>
    <dgm:cxn modelId="{8B27BC7B-717F-2F47-8B53-36AE3C7C345D}" srcId="{697476FE-FF86-1943-AA3E-063994E2E08C}" destId="{8D753112-3D05-C041-B291-305E20683317}" srcOrd="2" destOrd="0" parTransId="{6681B633-C4B7-434B-BE65-BEDAFFC94A6B}" sibTransId="{ECB20C59-B273-D54B-AA79-C5C2704E0178}"/>
    <dgm:cxn modelId="{8E2E264D-508C-D74C-858E-02E452A00EAD}" type="presOf" srcId="{697476FE-FF86-1943-AA3E-063994E2E08C}" destId="{021D57DB-789B-1B4E-8A24-2A0B488F9820}" srcOrd="0" destOrd="0" presId="urn:microsoft.com/office/officeart/2005/8/layout/bProcess3"/>
    <dgm:cxn modelId="{0472AD5A-C974-D546-82C8-5A0402A12A80}" type="presOf" srcId="{2E62AEAD-BD2E-4B47-A8EC-415F92A7B5F9}" destId="{9197FF53-373C-354C-B283-E651296BFBB9}" srcOrd="0" destOrd="0" presId="urn:microsoft.com/office/officeart/2005/8/layout/bProcess3"/>
    <dgm:cxn modelId="{2D7E14ED-77DF-154F-8693-338AD0815CC3}" type="presOf" srcId="{034808E4-0A89-9E4A-AF5F-DC83E0A049FE}" destId="{BBA1EE6E-DE3F-AE4F-83DA-41E620761826}" srcOrd="0" destOrd="2" presId="urn:microsoft.com/office/officeart/2005/8/layout/bProcess3"/>
    <dgm:cxn modelId="{33A4C361-E7FF-8749-80FB-467DE77E0A72}" srcId="{8D753112-3D05-C041-B291-305E20683317}" destId="{90A0741B-7626-3549-8E59-CE76E8A88866}" srcOrd="2" destOrd="0" parTransId="{E895BB96-B8D9-1541-86B2-908FD6980B27}" sibTransId="{154D0808-3CCF-7A40-A243-D9CE91CAE9C0}"/>
    <dgm:cxn modelId="{C4B2A3C0-7251-CC4C-93BE-47CB05A143CD}" type="presOf" srcId="{90A0741B-7626-3549-8E59-CE76E8A88866}" destId="{88D3D5BF-EBAB-6B40-AAD8-449C5CD149E6}" srcOrd="0" destOrd="3" presId="urn:microsoft.com/office/officeart/2005/8/layout/bProcess3"/>
    <dgm:cxn modelId="{265E5DD7-7104-3546-8341-B0C196CDF73B}" type="presParOf" srcId="{021D57DB-789B-1B4E-8A24-2A0B488F9820}" destId="{BBA1EE6E-DE3F-AE4F-83DA-41E620761826}" srcOrd="0" destOrd="0" presId="urn:microsoft.com/office/officeart/2005/8/layout/bProcess3"/>
    <dgm:cxn modelId="{6C2DF7F7-91B9-814F-A5B9-B75889EA6217}" type="presParOf" srcId="{021D57DB-789B-1B4E-8A24-2A0B488F9820}" destId="{166CADCC-83E8-8D43-82FE-616497B004D8}" srcOrd="1" destOrd="0" presId="urn:microsoft.com/office/officeart/2005/8/layout/bProcess3"/>
    <dgm:cxn modelId="{F25CF47E-6642-BB4D-9846-0917EC45DA66}" type="presParOf" srcId="{166CADCC-83E8-8D43-82FE-616497B004D8}" destId="{960C5805-AA08-D14D-AC06-0E1A36191EB9}" srcOrd="0" destOrd="0" presId="urn:microsoft.com/office/officeart/2005/8/layout/bProcess3"/>
    <dgm:cxn modelId="{3B843C74-E381-B943-BAD8-B86E1EA73BB9}" type="presParOf" srcId="{021D57DB-789B-1B4E-8A24-2A0B488F9820}" destId="{9197FF53-373C-354C-B283-E651296BFBB9}" srcOrd="2" destOrd="0" presId="urn:microsoft.com/office/officeart/2005/8/layout/bProcess3"/>
    <dgm:cxn modelId="{33C676CC-41F8-1C41-8C4C-19ADD7486BB6}" type="presParOf" srcId="{021D57DB-789B-1B4E-8A24-2A0B488F9820}" destId="{7E3A6F79-10C1-D146-AFD1-28647E1E9E0E}" srcOrd="3" destOrd="0" presId="urn:microsoft.com/office/officeart/2005/8/layout/bProcess3"/>
    <dgm:cxn modelId="{9969957E-510A-DA49-BAFB-73918AD2701D}" type="presParOf" srcId="{7E3A6F79-10C1-D146-AFD1-28647E1E9E0E}" destId="{1F77545A-9179-E44D-A85C-D6A6B83C9C16}" srcOrd="0" destOrd="0" presId="urn:microsoft.com/office/officeart/2005/8/layout/bProcess3"/>
    <dgm:cxn modelId="{73C1EAC4-0D9A-E54E-8F62-2E8E79C2B01D}" type="presParOf" srcId="{021D57DB-789B-1B4E-8A24-2A0B488F9820}" destId="{88D3D5BF-EBAB-6B40-AAD8-449C5CD149E6}" srcOrd="4"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6CADCC-83E8-8D43-82FE-616497B004D8}">
      <dsp:nvSpPr>
        <dsp:cNvPr id="0" name=""/>
        <dsp:cNvSpPr/>
      </dsp:nvSpPr>
      <dsp:spPr>
        <a:xfrm>
          <a:off x="3091777" y="1916430"/>
          <a:ext cx="679037" cy="91440"/>
        </a:xfrm>
        <a:custGeom>
          <a:avLst/>
          <a:gdLst/>
          <a:ahLst/>
          <a:cxnLst/>
          <a:rect l="0" t="0" r="0" b="0"/>
          <a:pathLst>
            <a:path>
              <a:moveTo>
                <a:pt x="0" y="45720"/>
              </a:moveTo>
              <a:lnTo>
                <a:pt x="679037"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p>
      </dsp:txBody>
      <dsp:txXfrm>
        <a:off x="3413555" y="1958602"/>
        <a:ext cx="35481" cy="7096"/>
      </dsp:txXfrm>
    </dsp:sp>
    <dsp:sp modelId="{BBA1EE6E-DE3F-AE4F-83DA-41E620761826}">
      <dsp:nvSpPr>
        <dsp:cNvPr id="0" name=""/>
        <dsp:cNvSpPr/>
      </dsp:nvSpPr>
      <dsp:spPr>
        <a:xfrm>
          <a:off x="8196" y="1036536"/>
          <a:ext cx="3085381" cy="185122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i="1" kern="1200" dirty="0" err="1"/>
            <a:t>traffic_ctl</a:t>
          </a:r>
          <a:r>
            <a:rPr lang="en-US" sz="1400" i="1" kern="1200" dirty="0"/>
            <a:t> storage online &lt;path&gt;</a:t>
          </a:r>
        </a:p>
        <a:p>
          <a:pPr marL="114300" lvl="1" indent="-114300" algn="l" defTabSz="622300">
            <a:lnSpc>
              <a:spcPct val="90000"/>
            </a:lnSpc>
            <a:spcBef>
              <a:spcPct val="0"/>
            </a:spcBef>
            <a:spcAft>
              <a:spcPct val="15000"/>
            </a:spcAft>
            <a:buChar char="••"/>
          </a:pPr>
          <a:r>
            <a:rPr lang="en-US" sz="1400" kern="1200" dirty="0"/>
            <a:t>path match in </a:t>
          </a:r>
          <a:r>
            <a:rPr lang="en-US" sz="1400" i="1" kern="1200" dirty="0" err="1"/>
            <a:t>gdisks</a:t>
          </a:r>
          <a:endParaRPr lang="en-US" sz="1400" i="1" kern="1200" dirty="0"/>
        </a:p>
        <a:p>
          <a:pPr marL="114300" lvl="1" indent="-114300" algn="l" defTabSz="622300">
            <a:lnSpc>
              <a:spcPct val="90000"/>
            </a:lnSpc>
            <a:spcBef>
              <a:spcPct val="0"/>
            </a:spcBef>
            <a:spcAft>
              <a:spcPct val="15000"/>
            </a:spcAft>
            <a:buChar char="••"/>
          </a:pPr>
          <a:r>
            <a:rPr lang="en-US" sz="1400" kern="1200" dirty="0"/>
            <a:t>disk is </a:t>
          </a:r>
          <a:r>
            <a:rPr lang="en-US" sz="1400" kern="1200" dirty="0" smtClean="0"/>
            <a:t>marked </a:t>
          </a:r>
          <a:r>
            <a:rPr lang="en-US" sz="1400" kern="1200" dirty="0"/>
            <a:t>bad</a:t>
          </a:r>
        </a:p>
      </dsp:txBody>
      <dsp:txXfrm>
        <a:off x="8196" y="1036536"/>
        <a:ext cx="3085381" cy="1851228"/>
      </dsp:txXfrm>
    </dsp:sp>
    <dsp:sp modelId="{7E3A6F79-10C1-D146-AFD1-28647E1E9E0E}">
      <dsp:nvSpPr>
        <dsp:cNvPr id="0" name=""/>
        <dsp:cNvSpPr/>
      </dsp:nvSpPr>
      <dsp:spPr>
        <a:xfrm>
          <a:off x="6886797" y="1916430"/>
          <a:ext cx="679037" cy="91440"/>
        </a:xfrm>
        <a:custGeom>
          <a:avLst/>
          <a:gdLst/>
          <a:ahLst/>
          <a:cxnLst/>
          <a:rect l="0" t="0" r="0" b="0"/>
          <a:pathLst>
            <a:path>
              <a:moveTo>
                <a:pt x="0" y="45720"/>
              </a:moveTo>
              <a:lnTo>
                <a:pt x="679037"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p>
      </dsp:txBody>
      <dsp:txXfrm>
        <a:off x="7208575" y="1958602"/>
        <a:ext cx="35481" cy="7096"/>
      </dsp:txXfrm>
    </dsp:sp>
    <dsp:sp modelId="{9197FF53-373C-354C-B283-E651296BFBB9}">
      <dsp:nvSpPr>
        <dsp:cNvPr id="0" name=""/>
        <dsp:cNvSpPr/>
      </dsp:nvSpPr>
      <dsp:spPr>
        <a:xfrm>
          <a:off x="3803215" y="1036536"/>
          <a:ext cx="3085381" cy="185122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i="1" kern="1200" dirty="0" err="1"/>
            <a:t>DiskHotSwapper</a:t>
          </a:r>
          <a:r>
            <a:rPr lang="en-US" sz="1400" i="1" kern="1200" dirty="0"/>
            <a:t>::</a:t>
          </a:r>
          <a:r>
            <a:rPr lang="en-US" sz="1400" i="1" kern="1200" dirty="0" err="1"/>
            <a:t>handle_disk_hotswap</a:t>
          </a:r>
          <a:r>
            <a:rPr lang="en-US" sz="1400" i="1" kern="1200" dirty="0"/>
            <a:t> </a:t>
          </a:r>
          <a:endParaRPr lang="en-US" sz="1400" kern="1200" dirty="0"/>
        </a:p>
        <a:p>
          <a:pPr marL="114300" lvl="1" indent="-114300" algn="l" defTabSz="622300">
            <a:lnSpc>
              <a:spcPct val="90000"/>
            </a:lnSpc>
            <a:spcBef>
              <a:spcPct val="0"/>
            </a:spcBef>
            <a:spcAft>
              <a:spcPct val="15000"/>
            </a:spcAft>
            <a:buChar char="••"/>
          </a:pPr>
          <a:r>
            <a:rPr lang="en-US" sz="1400" i="1" kern="1200" dirty="0"/>
            <a:t>open</a:t>
          </a:r>
          <a:r>
            <a:rPr lang="en-US" sz="1400" kern="1200" dirty="0"/>
            <a:t>, </a:t>
          </a:r>
          <a:r>
            <a:rPr lang="en-US" sz="1400" i="1" kern="1200" dirty="0" err="1" smtClean="0"/>
            <a:t>fstat</a:t>
          </a:r>
          <a:endParaRPr lang="en-US" sz="1400" i="1" kern="1200" dirty="0"/>
        </a:p>
        <a:p>
          <a:pPr marL="114300" lvl="1" indent="-114300" algn="l" defTabSz="622300">
            <a:lnSpc>
              <a:spcPct val="90000"/>
            </a:lnSpc>
            <a:spcBef>
              <a:spcPct val="0"/>
            </a:spcBef>
            <a:spcAft>
              <a:spcPct val="15000"/>
            </a:spcAft>
            <a:buChar char="••"/>
          </a:pPr>
          <a:r>
            <a:rPr lang="en-US" sz="1400" i="0" kern="1200" dirty="0"/>
            <a:t>propagate new </a:t>
          </a:r>
          <a:r>
            <a:rPr lang="en-US" sz="1400" i="1" kern="1200" dirty="0" err="1"/>
            <a:t>fd</a:t>
          </a:r>
          <a:endParaRPr lang="en-US" sz="1400" i="1" kern="1200" dirty="0"/>
        </a:p>
        <a:p>
          <a:pPr marL="114300" lvl="1" indent="-114300" algn="l" defTabSz="622300">
            <a:lnSpc>
              <a:spcPct val="90000"/>
            </a:lnSpc>
            <a:spcBef>
              <a:spcPct val="0"/>
            </a:spcBef>
            <a:spcAft>
              <a:spcPct val="15000"/>
            </a:spcAft>
            <a:buChar char="••"/>
          </a:pPr>
          <a:r>
            <a:rPr lang="en-US" sz="1400" i="0" kern="1200" dirty="0"/>
            <a:t>Clear disk and strip headers</a:t>
          </a:r>
        </a:p>
      </dsp:txBody>
      <dsp:txXfrm>
        <a:off x="3803215" y="1036536"/>
        <a:ext cx="3085381" cy="1851228"/>
      </dsp:txXfrm>
    </dsp:sp>
    <dsp:sp modelId="{88D3D5BF-EBAB-6B40-AAD8-449C5CD149E6}">
      <dsp:nvSpPr>
        <dsp:cNvPr id="0" name=""/>
        <dsp:cNvSpPr/>
      </dsp:nvSpPr>
      <dsp:spPr>
        <a:xfrm>
          <a:off x="7598235" y="1036536"/>
          <a:ext cx="3085381" cy="185122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i="1" kern="1200" dirty="0" err="1"/>
            <a:t>DiskHotSwapper</a:t>
          </a:r>
          <a:r>
            <a:rPr lang="en-US" sz="1400" i="1" kern="1200" dirty="0"/>
            <a:t>::</a:t>
          </a:r>
          <a:r>
            <a:rPr lang="en-US" sz="1400" i="1" kern="1200" dirty="0" err="1"/>
            <a:t>mark_storage_online</a:t>
          </a:r>
          <a:endParaRPr lang="en-US" sz="1400" i="1" kern="1200" dirty="0"/>
        </a:p>
        <a:p>
          <a:pPr marL="114300" lvl="1" indent="-114300" algn="l" defTabSz="622300">
            <a:lnSpc>
              <a:spcPct val="90000"/>
            </a:lnSpc>
            <a:spcBef>
              <a:spcPct val="0"/>
            </a:spcBef>
            <a:spcAft>
              <a:spcPct val="15000"/>
            </a:spcAft>
            <a:buChar char="••"/>
          </a:pPr>
          <a:r>
            <a:rPr lang="en-US" sz="1400" i="0" kern="1200" dirty="0"/>
            <a:t>reset cache stats</a:t>
          </a:r>
        </a:p>
        <a:p>
          <a:pPr marL="114300" lvl="1" indent="-114300" algn="l" defTabSz="622300">
            <a:lnSpc>
              <a:spcPct val="90000"/>
            </a:lnSpc>
            <a:spcBef>
              <a:spcPct val="0"/>
            </a:spcBef>
            <a:spcAft>
              <a:spcPct val="15000"/>
            </a:spcAft>
            <a:buChar char="••"/>
          </a:pPr>
          <a:r>
            <a:rPr lang="en-US" sz="1400" i="1" kern="1200" dirty="0"/>
            <a:t>SET_DISK_OKAY</a:t>
          </a:r>
        </a:p>
        <a:p>
          <a:pPr marL="114300" lvl="1" indent="-114300" algn="l" defTabSz="622300">
            <a:lnSpc>
              <a:spcPct val="90000"/>
            </a:lnSpc>
            <a:spcBef>
              <a:spcPct val="0"/>
            </a:spcBef>
            <a:spcAft>
              <a:spcPct val="15000"/>
            </a:spcAft>
            <a:buChar char="••"/>
          </a:pPr>
          <a:r>
            <a:rPr lang="en-US" sz="1400" i="1" kern="1200" dirty="0" err="1"/>
            <a:t>rebuild_host_table</a:t>
          </a:r>
          <a:endParaRPr lang="en-US" sz="1400" i="1" kern="1200" dirty="0"/>
        </a:p>
      </dsp:txBody>
      <dsp:txXfrm>
        <a:off x="7598235" y="1036536"/>
        <a:ext cx="3085381" cy="185122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781A94-5BC5-A440-9DAD-429E2679C31D}" type="datetimeFigureOut">
              <a:rPr lang="en-US" smtClean="0"/>
              <a:t>5/13/17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188D7F-43C4-C648-9C69-86FA362BDE8C}" type="slidenum">
              <a:rPr lang="en-US" smtClean="0"/>
              <a:t>‹#›</a:t>
            </a:fld>
            <a:endParaRPr lang="en-US"/>
          </a:p>
        </p:txBody>
      </p:sp>
    </p:spTree>
    <p:extLst>
      <p:ext uri="{BB962C8B-B14F-4D97-AF65-F5344CB8AC3E}">
        <p14:creationId xmlns:p14="http://schemas.microsoft.com/office/powerpoint/2010/main" val="167492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1</a:t>
            </a:fld>
            <a:endParaRPr lang="en-US"/>
          </a:p>
        </p:txBody>
      </p:sp>
    </p:spTree>
    <p:extLst>
      <p:ext uri="{BB962C8B-B14F-4D97-AF65-F5344CB8AC3E}">
        <p14:creationId xmlns:p14="http://schemas.microsoft.com/office/powerpoint/2010/main" val="501603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Feature required</a:t>
            </a:r>
            <a:r>
              <a:rPr lang="en-US" baseline="0" dirty="0" smtClean="0"/>
              <a:t> from our customer (Service Provider)</a:t>
            </a:r>
          </a:p>
          <a:p>
            <a:endParaRPr lang="en-US" baseline="0" dirty="0" smtClean="0"/>
          </a:p>
          <a:p>
            <a:r>
              <a:rPr lang="en-US" baseline="0" dirty="0" smtClean="0"/>
              <a:t>We are supporting Cisco Video CDN products for SP. There are some feature gaps.</a:t>
            </a:r>
          </a:p>
          <a:p>
            <a:endParaRPr lang="en-US" baseline="0" dirty="0" smtClean="0"/>
          </a:p>
          <a:p>
            <a:r>
              <a:rPr lang="en-US" baseline="0" dirty="0" smtClean="0"/>
              <a:t>Our next generation of CDN product will be build on top of TC and ATS</a:t>
            </a:r>
          </a:p>
          <a:p>
            <a:endParaRPr lang="en-US" baseline="0" dirty="0" smtClean="0"/>
          </a:p>
          <a:p>
            <a:r>
              <a:rPr lang="en-US" baseline="0" dirty="0" smtClean="0"/>
              <a:t>Thanks for the support from the open source community, and we are willing to contribute back to the community.</a:t>
            </a:r>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2</a:t>
            </a:fld>
            <a:endParaRPr lang="en-US"/>
          </a:p>
        </p:txBody>
      </p:sp>
    </p:spTree>
    <p:extLst>
      <p:ext uri="{BB962C8B-B14F-4D97-AF65-F5344CB8AC3E}">
        <p14:creationId xmlns:p14="http://schemas.microsoft.com/office/powerpoint/2010/main" val="1288175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only reuse the Data</a:t>
            </a:r>
            <a:r>
              <a:rPr lang="en-US" baseline="0" dirty="0" smtClean="0"/>
              <a:t> Structure already built at startup.</a:t>
            </a:r>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3</a:t>
            </a:fld>
            <a:endParaRPr lang="en-US"/>
          </a:p>
        </p:txBody>
      </p:sp>
    </p:spTree>
    <p:extLst>
      <p:ext uri="{BB962C8B-B14F-4D97-AF65-F5344CB8AC3E}">
        <p14:creationId xmlns:p14="http://schemas.microsoft.com/office/powerpoint/2010/main" val="1930147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Linux disk</a:t>
            </a:r>
            <a:r>
              <a:rPr lang="en-US" baseline="0" dirty="0" smtClean="0"/>
              <a:t> name is not consistent, relies on persistent dev naming feature.</a:t>
            </a:r>
          </a:p>
          <a:p>
            <a:endParaRPr lang="en-US" baseline="0" dirty="0" smtClean="0"/>
          </a:p>
          <a:p>
            <a:r>
              <a:rPr lang="en-US" baseline="0" dirty="0" smtClean="0"/>
              <a:t>If “</a:t>
            </a:r>
            <a:r>
              <a:rPr lang="en-US" baseline="0" dirty="0" err="1" smtClean="0"/>
              <a:t>traffic_ctl</a:t>
            </a:r>
            <a:r>
              <a:rPr lang="en-US" baseline="0" dirty="0" smtClean="0"/>
              <a:t> storage online” not entered, nothing impacted.</a:t>
            </a:r>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4</a:t>
            </a:fld>
            <a:endParaRPr lang="en-US"/>
          </a:p>
        </p:txBody>
      </p:sp>
    </p:spTree>
    <p:extLst>
      <p:ext uri="{BB962C8B-B14F-4D97-AF65-F5344CB8AC3E}">
        <p14:creationId xmlns:p14="http://schemas.microsoft.com/office/powerpoint/2010/main" val="1012638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URL hashed, and assigned to a stripe</a:t>
            </a:r>
          </a:p>
          <a:p>
            <a:endParaRPr lang="en-US" dirty="0" smtClean="0"/>
          </a:p>
          <a:p>
            <a:r>
              <a:rPr lang="en-US" dirty="0" smtClean="0"/>
              <a:t>Raw disk, no</a:t>
            </a:r>
            <a:r>
              <a:rPr lang="en-US" baseline="0" dirty="0" smtClean="0"/>
              <a:t> (</a:t>
            </a:r>
            <a:r>
              <a:rPr lang="en-US" baseline="0" dirty="0" err="1" smtClean="0"/>
              <a:t>os</a:t>
            </a:r>
            <a:r>
              <a:rPr lang="en-US" baseline="0" dirty="0" smtClean="0"/>
              <a:t>) file system, ATS handled by itself</a:t>
            </a:r>
          </a:p>
          <a:p>
            <a:endParaRPr lang="en-US" dirty="0" smtClean="0"/>
          </a:p>
          <a:p>
            <a:r>
              <a:rPr lang="en-US" dirty="0" smtClean="0"/>
              <a:t>Disk Header,</a:t>
            </a:r>
            <a:r>
              <a:rPr lang="en-US" baseline="0" dirty="0" smtClean="0"/>
              <a:t> </a:t>
            </a:r>
            <a:r>
              <a:rPr lang="en-US" dirty="0" smtClean="0"/>
              <a:t>Stripe Meta data cleared</a:t>
            </a:r>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5</a:t>
            </a:fld>
            <a:endParaRPr lang="en-US"/>
          </a:p>
        </p:txBody>
      </p:sp>
    </p:spTree>
    <p:extLst>
      <p:ext uri="{BB962C8B-B14F-4D97-AF65-F5344CB8AC3E}">
        <p14:creationId xmlns:p14="http://schemas.microsoft.com/office/powerpoint/2010/main" val="390903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A new class </a:t>
            </a:r>
            <a:r>
              <a:rPr lang="en-US" sz="1200" i="1" kern="1200" dirty="0" err="1" smtClean="0">
                <a:solidFill>
                  <a:schemeClr val="tx1"/>
                </a:solidFill>
                <a:effectLst/>
                <a:latin typeface="+mn-lt"/>
                <a:ea typeface="+mn-ea"/>
                <a:cs typeface="+mn-cs"/>
              </a:rPr>
              <a:t>DiskHotSwapper</a:t>
            </a:r>
            <a:r>
              <a:rPr lang="en-US" sz="1200" kern="1200" dirty="0" smtClean="0">
                <a:solidFill>
                  <a:schemeClr val="tx1"/>
                </a:solidFill>
                <a:effectLst/>
                <a:latin typeface="+mn-lt"/>
                <a:ea typeface="+mn-ea"/>
                <a:cs typeface="+mn-cs"/>
              </a:rPr>
              <a:t> will be defined. It is a subclass of </a:t>
            </a:r>
            <a:r>
              <a:rPr lang="en-US" sz="1200" i="1" kern="1200" dirty="0" smtClean="0">
                <a:solidFill>
                  <a:schemeClr val="tx1"/>
                </a:solidFill>
                <a:effectLst/>
                <a:latin typeface="+mn-lt"/>
                <a:ea typeface="+mn-ea"/>
                <a:cs typeface="+mn-cs"/>
              </a:rPr>
              <a:t>Continuation</a:t>
            </a:r>
            <a:r>
              <a:rPr lang="en-US" sz="1200" kern="1200" dirty="0" smtClean="0">
                <a:solidFill>
                  <a:schemeClr val="tx1"/>
                </a:solidFill>
                <a:effectLst/>
                <a:latin typeface="+mn-lt"/>
                <a:ea typeface="+mn-ea"/>
                <a:cs typeface="+mn-cs"/>
              </a:rPr>
              <a:t> to support asynchronous I/O. It encapsulates all the operations associated with disk hot swap.</a:t>
            </a:r>
          </a:p>
          <a:p>
            <a:pPr lvl="0"/>
            <a:r>
              <a:rPr lang="en-US" sz="1200" kern="1200" dirty="0" smtClean="0">
                <a:solidFill>
                  <a:schemeClr val="tx1"/>
                </a:solidFill>
                <a:effectLst/>
                <a:latin typeface="+mn-lt"/>
                <a:ea typeface="+mn-ea"/>
                <a:cs typeface="+mn-cs"/>
              </a:rPr>
              <a:t>A new command “</a:t>
            </a:r>
            <a:r>
              <a:rPr lang="en-US" sz="1200" i="1" kern="1200" dirty="0" err="1" smtClean="0">
                <a:solidFill>
                  <a:schemeClr val="tx1"/>
                </a:solidFill>
                <a:effectLst/>
                <a:latin typeface="+mn-lt"/>
                <a:ea typeface="+mn-ea"/>
                <a:cs typeface="+mn-cs"/>
              </a:rPr>
              <a:t>traffic_ctl</a:t>
            </a:r>
            <a:r>
              <a:rPr lang="en-US" sz="1200" i="1" kern="1200" dirty="0" smtClean="0">
                <a:solidFill>
                  <a:schemeClr val="tx1"/>
                </a:solidFill>
                <a:effectLst/>
                <a:latin typeface="+mn-lt"/>
                <a:ea typeface="+mn-ea"/>
                <a:cs typeface="+mn-cs"/>
              </a:rPr>
              <a:t> storage online &lt;path-of-the-disk&gt;</a:t>
            </a:r>
            <a:r>
              <a:rPr lang="en-US" sz="1200" kern="1200" dirty="0" smtClean="0">
                <a:solidFill>
                  <a:schemeClr val="tx1"/>
                </a:solidFill>
                <a:effectLst/>
                <a:latin typeface="+mn-lt"/>
                <a:ea typeface="+mn-ea"/>
                <a:cs typeface="+mn-cs"/>
              </a:rPr>
              <a:t>” will be provided. And when it is triggered, </a:t>
            </a:r>
            <a:r>
              <a:rPr lang="en-US" sz="1200" i="1" kern="1200" dirty="0" err="1" smtClean="0">
                <a:solidFill>
                  <a:schemeClr val="tx1"/>
                </a:solidFill>
                <a:effectLst/>
                <a:latin typeface="+mn-lt"/>
                <a:ea typeface="+mn-ea"/>
                <a:cs typeface="+mn-cs"/>
              </a:rPr>
              <a:t>gdisks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will be checked to find a disk matching the path and marked as bad.</a:t>
            </a:r>
          </a:p>
          <a:p>
            <a:pPr lvl="0"/>
            <a:r>
              <a:rPr lang="en-US" sz="1200" kern="1200" dirty="0" smtClean="0">
                <a:solidFill>
                  <a:schemeClr val="tx1"/>
                </a:solidFill>
                <a:effectLst/>
                <a:latin typeface="+mn-lt"/>
                <a:ea typeface="+mn-ea"/>
                <a:cs typeface="+mn-cs"/>
              </a:rPr>
              <a:t>If found, a </a:t>
            </a:r>
            <a:r>
              <a:rPr lang="en-US" sz="1200" i="1" kern="1200" dirty="0" err="1" smtClean="0">
                <a:solidFill>
                  <a:schemeClr val="tx1"/>
                </a:solidFill>
                <a:effectLst/>
                <a:latin typeface="+mn-lt"/>
                <a:ea typeface="+mn-ea"/>
                <a:cs typeface="+mn-cs"/>
              </a:rPr>
              <a:t>DiskHotSwapper</a:t>
            </a:r>
            <a:r>
              <a:rPr lang="en-US" sz="1200" kern="1200" dirty="0" smtClean="0">
                <a:solidFill>
                  <a:schemeClr val="tx1"/>
                </a:solidFill>
                <a:effectLst/>
                <a:latin typeface="+mn-lt"/>
                <a:ea typeface="+mn-ea"/>
                <a:cs typeface="+mn-cs"/>
              </a:rPr>
              <a:t> instance will be created and scheduled immediately. The default handler will be set as </a:t>
            </a:r>
            <a:r>
              <a:rPr lang="en-US" sz="1200" i="1" kern="1200" dirty="0" err="1" smtClean="0">
                <a:solidFill>
                  <a:schemeClr val="tx1"/>
                </a:solidFill>
                <a:effectLst/>
                <a:latin typeface="+mn-lt"/>
                <a:ea typeface="+mn-ea"/>
                <a:cs typeface="+mn-cs"/>
              </a:rPr>
              <a:t>DiskHotSwapper</a:t>
            </a:r>
            <a:r>
              <a:rPr lang="en-US" sz="1200" i="1" kern="1200" dirty="0" smtClean="0">
                <a:solidFill>
                  <a:schemeClr val="tx1"/>
                </a:solidFill>
                <a:effectLst/>
                <a:latin typeface="+mn-lt"/>
                <a:ea typeface="+mn-ea"/>
                <a:cs typeface="+mn-cs"/>
              </a:rPr>
              <a:t>::</a:t>
            </a:r>
            <a:r>
              <a:rPr lang="en-US" sz="1200" i="1" kern="1200" dirty="0" err="1" smtClean="0">
                <a:solidFill>
                  <a:schemeClr val="tx1"/>
                </a:solidFill>
                <a:effectLst/>
                <a:latin typeface="+mn-lt"/>
                <a:ea typeface="+mn-ea"/>
                <a:cs typeface="+mn-cs"/>
              </a:rPr>
              <a:t>handle_disk_hotswap</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Call </a:t>
            </a:r>
            <a:r>
              <a:rPr lang="en-US" sz="1200" i="1" kern="1200" dirty="0" smtClean="0">
                <a:solidFill>
                  <a:schemeClr val="tx1"/>
                </a:solidFill>
                <a:effectLst/>
                <a:latin typeface="+mn-lt"/>
                <a:ea typeface="+mn-ea"/>
                <a:cs typeface="+mn-cs"/>
              </a:rPr>
              <a:t>open()</a:t>
            </a:r>
            <a:r>
              <a:rPr lang="en-US" sz="1200" kern="1200" dirty="0" smtClean="0">
                <a:solidFill>
                  <a:schemeClr val="tx1"/>
                </a:solidFill>
                <a:effectLst/>
                <a:latin typeface="+mn-lt"/>
                <a:ea typeface="+mn-ea"/>
                <a:cs typeface="+mn-cs"/>
              </a:rPr>
              <a:t>, and </a:t>
            </a:r>
            <a:r>
              <a:rPr lang="en-US" sz="1200" i="1" kern="1200" dirty="0" err="1" smtClean="0">
                <a:solidFill>
                  <a:schemeClr val="tx1"/>
                </a:solidFill>
                <a:effectLst/>
                <a:latin typeface="+mn-lt"/>
                <a:ea typeface="+mn-ea"/>
                <a:cs typeface="+mn-cs"/>
              </a:rPr>
              <a:t>fstat</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If both are successful, then we have a new operational disk.</a:t>
            </a:r>
          </a:p>
          <a:p>
            <a:pPr lvl="0"/>
            <a:r>
              <a:rPr lang="en-US" sz="1200" kern="1200" dirty="0" smtClean="0">
                <a:solidFill>
                  <a:schemeClr val="tx1"/>
                </a:solidFill>
                <a:effectLst/>
                <a:latin typeface="+mn-lt"/>
                <a:ea typeface="+mn-ea"/>
                <a:cs typeface="+mn-cs"/>
              </a:rPr>
              <a:t>Get the geometry of the new disk, if it has smaller size than the old one, reject.</a:t>
            </a:r>
          </a:p>
          <a:p>
            <a:pPr lvl="0"/>
            <a:r>
              <a:rPr lang="en-US" sz="1200" kern="1200" dirty="0" smtClean="0">
                <a:solidFill>
                  <a:schemeClr val="tx1"/>
                </a:solidFill>
                <a:effectLst/>
                <a:latin typeface="+mn-lt"/>
                <a:ea typeface="+mn-ea"/>
                <a:cs typeface="+mn-cs"/>
              </a:rPr>
              <a:t>Use only the same size of the old disk.</a:t>
            </a:r>
          </a:p>
          <a:p>
            <a:pPr lvl="0"/>
            <a:r>
              <a:rPr lang="en-US" sz="1200" kern="1200" dirty="0" smtClean="0">
                <a:solidFill>
                  <a:schemeClr val="tx1"/>
                </a:solidFill>
                <a:effectLst/>
                <a:latin typeface="+mn-lt"/>
                <a:ea typeface="+mn-ea"/>
                <a:cs typeface="+mn-cs"/>
              </a:rPr>
              <a:t>Close the old </a:t>
            </a:r>
            <a:r>
              <a:rPr lang="en-US" sz="1200" i="1" kern="1200" dirty="0" err="1" smtClean="0">
                <a:solidFill>
                  <a:schemeClr val="tx1"/>
                </a:solidFill>
                <a:effectLst/>
                <a:latin typeface="+mn-lt"/>
                <a:ea typeface="+mn-ea"/>
                <a:cs typeface="+mn-cs"/>
              </a:rPr>
              <a:t>fd</a:t>
            </a:r>
            <a:r>
              <a:rPr lang="en-US" sz="1200" kern="1200" dirty="0" smtClean="0">
                <a:solidFill>
                  <a:schemeClr val="tx1"/>
                </a:solidFill>
                <a:effectLst/>
                <a:latin typeface="+mn-lt"/>
                <a:ea typeface="+mn-ea"/>
                <a:cs typeface="+mn-cs"/>
              </a:rPr>
              <a:t>, and propagate the new </a:t>
            </a:r>
            <a:r>
              <a:rPr lang="en-US" sz="1200" i="1" kern="1200" dirty="0" err="1" smtClean="0">
                <a:solidFill>
                  <a:schemeClr val="tx1"/>
                </a:solidFill>
                <a:effectLst/>
                <a:latin typeface="+mn-lt"/>
                <a:ea typeface="+mn-ea"/>
                <a:cs typeface="+mn-cs"/>
              </a:rPr>
              <a:t>fd</a:t>
            </a:r>
            <a:r>
              <a:rPr lang="en-US" sz="1200" kern="1200" dirty="0" smtClean="0">
                <a:solidFill>
                  <a:schemeClr val="tx1"/>
                </a:solidFill>
                <a:effectLst/>
                <a:latin typeface="+mn-lt"/>
                <a:ea typeface="+mn-ea"/>
                <a:cs typeface="+mn-cs"/>
              </a:rPr>
              <a:t> needs to various data structures like </a:t>
            </a:r>
            <a:r>
              <a:rPr lang="en-US" sz="1200" i="1" kern="1200" dirty="0" err="1" smtClean="0">
                <a:solidFill>
                  <a:schemeClr val="tx1"/>
                </a:solidFill>
                <a:effectLst/>
                <a:latin typeface="+mn-lt"/>
                <a:ea typeface="+mn-ea"/>
                <a:cs typeface="+mn-cs"/>
              </a:rPr>
              <a:t>CacheDisk</a:t>
            </a:r>
            <a:r>
              <a:rPr lang="en-US" sz="1200" i="1" kern="1200" dirty="0" smtClean="0">
                <a:solidFill>
                  <a:schemeClr val="tx1"/>
                </a:solidFill>
                <a:effectLst/>
                <a:latin typeface="+mn-lt"/>
                <a:ea typeface="+mn-ea"/>
                <a:cs typeface="+mn-cs"/>
              </a:rPr>
              <a:t>, Vol, </a:t>
            </a:r>
            <a:r>
              <a:rPr lang="en-US" sz="1200" i="1" kern="1200" dirty="0" err="1" smtClean="0">
                <a:solidFill>
                  <a:schemeClr val="tx1"/>
                </a:solidFill>
                <a:effectLst/>
                <a:latin typeface="+mn-lt"/>
                <a:ea typeface="+mn-ea"/>
                <a:cs typeface="+mn-cs"/>
              </a:rPr>
              <a:t>aio_reqs</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Initiate a series of asynchronous calls to perform disk I/O on the new disk to:</a:t>
            </a:r>
          </a:p>
          <a:p>
            <a:pPr lvl="0"/>
            <a:r>
              <a:rPr lang="en-US" sz="1200" kern="1200" dirty="0" smtClean="0">
                <a:solidFill>
                  <a:schemeClr val="tx1"/>
                </a:solidFill>
                <a:effectLst/>
                <a:latin typeface="+mn-lt"/>
                <a:ea typeface="+mn-ea"/>
                <a:cs typeface="+mn-cs"/>
              </a:rPr>
              <a:t>Write Disk Header to the start of the disk.</a:t>
            </a:r>
          </a:p>
          <a:p>
            <a:pPr lvl="0"/>
            <a:r>
              <a:rPr lang="en-US" sz="1200" kern="1200" dirty="0" smtClean="0">
                <a:solidFill>
                  <a:schemeClr val="tx1"/>
                </a:solidFill>
                <a:effectLst/>
                <a:latin typeface="+mn-lt"/>
                <a:ea typeface="+mn-ea"/>
                <a:cs typeface="+mn-cs"/>
              </a:rPr>
              <a:t>Write </a:t>
            </a:r>
            <a:r>
              <a:rPr lang="en-US" sz="1200" i="1" kern="1200" dirty="0" smtClean="0">
                <a:solidFill>
                  <a:schemeClr val="tx1"/>
                </a:solidFill>
                <a:effectLst/>
                <a:latin typeface="+mn-lt"/>
                <a:ea typeface="+mn-ea"/>
                <a:cs typeface="+mn-cs"/>
              </a:rPr>
              <a:t>Vol</a:t>
            </a:r>
            <a:r>
              <a:rPr lang="en-US" sz="1200" kern="1200" dirty="0" smtClean="0">
                <a:solidFill>
                  <a:schemeClr val="tx1"/>
                </a:solidFill>
                <a:effectLst/>
                <a:latin typeface="+mn-lt"/>
                <a:ea typeface="+mn-ea"/>
                <a:cs typeface="+mn-cs"/>
              </a:rPr>
              <a:t> headers for each stripe of the disk.</a:t>
            </a:r>
          </a:p>
          <a:p>
            <a:pPr lvl="0"/>
            <a:r>
              <a:rPr lang="en-US" sz="1200" kern="1200" dirty="0" smtClean="0">
                <a:solidFill>
                  <a:schemeClr val="tx1"/>
                </a:solidFill>
                <a:effectLst/>
                <a:latin typeface="+mn-lt"/>
                <a:ea typeface="+mn-ea"/>
                <a:cs typeface="+mn-cs"/>
              </a:rPr>
              <a:t>After IO operation done, call to </a:t>
            </a:r>
            <a:r>
              <a:rPr lang="en-US" sz="1200" i="1" kern="1200" dirty="0" err="1" smtClean="0">
                <a:solidFill>
                  <a:schemeClr val="tx1"/>
                </a:solidFill>
                <a:effectLst/>
                <a:latin typeface="+mn-lt"/>
                <a:ea typeface="+mn-ea"/>
                <a:cs typeface="+mn-cs"/>
              </a:rPr>
              <a:t>DiskHotSwapper</a:t>
            </a:r>
            <a:r>
              <a:rPr lang="en-US" sz="1200" i="1" kern="1200" dirty="0" smtClean="0">
                <a:solidFill>
                  <a:schemeClr val="tx1"/>
                </a:solidFill>
                <a:effectLst/>
                <a:latin typeface="+mn-lt"/>
                <a:ea typeface="+mn-ea"/>
                <a:cs typeface="+mn-cs"/>
              </a:rPr>
              <a:t>::</a:t>
            </a:r>
            <a:r>
              <a:rPr lang="en-US" sz="1200" i="1" kern="1200" dirty="0" err="1" smtClean="0">
                <a:solidFill>
                  <a:schemeClr val="tx1"/>
                </a:solidFill>
                <a:effectLst/>
                <a:latin typeface="+mn-lt"/>
                <a:ea typeface="+mn-ea"/>
                <a:cs typeface="+mn-cs"/>
              </a:rPr>
              <a:t>mark_storage_online</a:t>
            </a:r>
            <a:r>
              <a:rPr lang="en-US" sz="1200" kern="1200" dirty="0" smtClean="0">
                <a:solidFill>
                  <a:schemeClr val="tx1"/>
                </a:solidFill>
                <a:effectLst/>
                <a:latin typeface="+mn-lt"/>
                <a:ea typeface="+mn-ea"/>
                <a:cs typeface="+mn-cs"/>
              </a:rPr>
              <a:t>. It is similar to </a:t>
            </a:r>
            <a:r>
              <a:rPr lang="en-US" sz="1200" i="1" kern="1200" dirty="0" err="1" smtClean="0">
                <a:solidFill>
                  <a:schemeClr val="tx1"/>
                </a:solidFill>
                <a:effectLst/>
                <a:latin typeface="+mn-lt"/>
                <a:ea typeface="+mn-ea"/>
                <a:cs typeface="+mn-cs"/>
              </a:rPr>
              <a:t>mark_storage_offline</a:t>
            </a:r>
            <a:r>
              <a:rPr lang="en-US" sz="1200" kern="1200" dirty="0" smtClean="0">
                <a:solidFill>
                  <a:schemeClr val="tx1"/>
                </a:solidFill>
                <a:effectLst/>
                <a:latin typeface="+mn-lt"/>
                <a:ea typeface="+mn-ea"/>
                <a:cs typeface="+mn-cs"/>
              </a:rPr>
              <a:t>: resets a couple of global cache stats; and more importantly, rebuilds the assignment table.</a:t>
            </a:r>
          </a:p>
          <a:p>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8</a:t>
            </a:fld>
            <a:endParaRPr lang="en-US"/>
          </a:p>
        </p:txBody>
      </p:sp>
    </p:spTree>
    <p:extLst>
      <p:ext uri="{BB962C8B-B14F-4D97-AF65-F5344CB8AC3E}">
        <p14:creationId xmlns:p14="http://schemas.microsoft.com/office/powerpoint/2010/main" val="980604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example</a:t>
            </a:r>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10</a:t>
            </a:fld>
            <a:endParaRPr lang="en-US"/>
          </a:p>
        </p:txBody>
      </p:sp>
    </p:spTree>
    <p:extLst>
      <p:ext uri="{BB962C8B-B14F-4D97-AF65-F5344CB8AC3E}">
        <p14:creationId xmlns:p14="http://schemas.microsoft.com/office/powerpoint/2010/main" val="1140872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Status: </a:t>
            </a:r>
          </a:p>
          <a:p>
            <a:endParaRPr lang="en-US" dirty="0" smtClean="0"/>
          </a:p>
          <a:p>
            <a:r>
              <a:rPr lang="en-US" dirty="0" smtClean="0"/>
              <a:t>Basic feature working, need</a:t>
            </a:r>
            <a:r>
              <a:rPr lang="en-US" baseline="0" dirty="0" smtClean="0"/>
              <a:t> more test.</a:t>
            </a:r>
          </a:p>
          <a:p>
            <a:endParaRPr lang="en-US" baseline="0" dirty="0" smtClean="0"/>
          </a:p>
          <a:p>
            <a:r>
              <a:rPr lang="en-US" dirty="0" smtClean="0"/>
              <a:t>Work done in 5.3.2, need merge</a:t>
            </a:r>
            <a:r>
              <a:rPr lang="en-US" baseline="0" dirty="0" smtClean="0"/>
              <a:t> back to master before PR to open source</a:t>
            </a:r>
            <a:endParaRPr lang="en-US" dirty="0"/>
          </a:p>
        </p:txBody>
      </p:sp>
      <p:sp>
        <p:nvSpPr>
          <p:cNvPr id="4" name="Slide Number Placeholder 3"/>
          <p:cNvSpPr>
            <a:spLocks noGrp="1"/>
          </p:cNvSpPr>
          <p:nvPr>
            <p:ph type="sldNum" sz="quarter" idx="10"/>
          </p:nvPr>
        </p:nvSpPr>
        <p:spPr/>
        <p:txBody>
          <a:bodyPr/>
          <a:lstStyle/>
          <a:p>
            <a:fld id="{84188D7F-43C4-C648-9C69-86FA362BDE8C}" type="slidenum">
              <a:rPr lang="en-US" smtClean="0"/>
              <a:t>11</a:t>
            </a:fld>
            <a:endParaRPr lang="en-US"/>
          </a:p>
        </p:txBody>
      </p:sp>
    </p:spTree>
    <p:extLst>
      <p:ext uri="{BB962C8B-B14F-4D97-AF65-F5344CB8AC3E}">
        <p14:creationId xmlns:p14="http://schemas.microsoft.com/office/powerpoint/2010/main" val="1255835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CF69C7-1A8A-1D47-9298-59E5C0DEF345}" type="datetimeFigureOut">
              <a:rPr lang="en-US" smtClean="0"/>
              <a:t>5/13/17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739709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F69C7-1A8A-1D47-9298-59E5C0DEF345}" type="datetimeFigureOut">
              <a:rPr lang="en-US" smtClean="0"/>
              <a:t>5/13/17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43211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F69C7-1A8A-1D47-9298-59E5C0DEF345}" type="datetimeFigureOut">
              <a:rPr lang="en-US" smtClean="0"/>
              <a:t>5/13/17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634460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F69C7-1A8A-1D47-9298-59E5C0DEF345}" type="datetimeFigureOut">
              <a:rPr lang="en-US" smtClean="0"/>
              <a:t>5/13/17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776593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CF69C7-1A8A-1D47-9298-59E5C0DEF345}" type="datetimeFigureOut">
              <a:rPr lang="en-US" smtClean="0"/>
              <a:t>5/13/17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927784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CF69C7-1A8A-1D47-9298-59E5C0DEF345}" type="datetimeFigureOut">
              <a:rPr lang="en-US" smtClean="0"/>
              <a:t>5/13/17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185351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CF69C7-1A8A-1D47-9298-59E5C0DEF345}" type="datetimeFigureOut">
              <a:rPr lang="en-US" smtClean="0"/>
              <a:t>5/13/17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2138955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CF69C7-1A8A-1D47-9298-59E5C0DEF345}" type="datetimeFigureOut">
              <a:rPr lang="en-US" smtClean="0"/>
              <a:t>5/13/17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555241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CF69C7-1A8A-1D47-9298-59E5C0DEF345}" type="datetimeFigureOut">
              <a:rPr lang="en-US" smtClean="0"/>
              <a:t>5/13/17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122183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CF69C7-1A8A-1D47-9298-59E5C0DEF345}" type="datetimeFigureOut">
              <a:rPr lang="en-US" smtClean="0"/>
              <a:t>5/13/17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1339957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CF69C7-1A8A-1D47-9298-59E5C0DEF345}" type="datetimeFigureOut">
              <a:rPr lang="en-US" smtClean="0"/>
              <a:t>5/13/17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427A55-6AE8-CB48-8E5F-6F58E13D6F71}" type="slidenum">
              <a:rPr lang="en-US" smtClean="0"/>
              <a:t>‹#›</a:t>
            </a:fld>
            <a:endParaRPr lang="en-US"/>
          </a:p>
        </p:txBody>
      </p:sp>
    </p:spTree>
    <p:extLst>
      <p:ext uri="{BB962C8B-B14F-4D97-AF65-F5344CB8AC3E}">
        <p14:creationId xmlns:p14="http://schemas.microsoft.com/office/powerpoint/2010/main" val="21455244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F69C7-1A8A-1D47-9298-59E5C0DEF345}" type="datetimeFigureOut">
              <a:rPr lang="en-US" smtClean="0"/>
              <a:t>5/13/17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427A55-6AE8-CB48-8E5F-6F58E13D6F71}" type="slidenum">
              <a:rPr lang="en-US" smtClean="0"/>
              <a:t>‹#›</a:t>
            </a:fld>
            <a:endParaRPr lang="en-US"/>
          </a:p>
        </p:txBody>
      </p:sp>
    </p:spTree>
    <p:extLst>
      <p:ext uri="{BB962C8B-B14F-4D97-AF65-F5344CB8AC3E}">
        <p14:creationId xmlns:p14="http://schemas.microsoft.com/office/powerpoint/2010/main" val="1131407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Disk Hot Swap</a:t>
            </a:r>
            <a:endParaRPr lang="en-US" dirty="0"/>
          </a:p>
        </p:txBody>
      </p:sp>
      <p:sp>
        <p:nvSpPr>
          <p:cNvPr id="3" name="Subtitle 2"/>
          <p:cNvSpPr>
            <a:spLocks noGrp="1"/>
          </p:cNvSpPr>
          <p:nvPr>
            <p:ph type="subTitle" idx="1"/>
          </p:nvPr>
        </p:nvSpPr>
        <p:spPr/>
        <p:txBody>
          <a:bodyPr/>
          <a:lstStyle/>
          <a:p>
            <a:r>
              <a:rPr lang="en-US" dirty="0" err="1" smtClean="0"/>
              <a:t>Zhilin</a:t>
            </a:r>
            <a:r>
              <a:rPr lang="en-US" dirty="0" smtClean="0"/>
              <a:t> Huang</a:t>
            </a:r>
          </a:p>
          <a:p>
            <a:r>
              <a:rPr lang="en-US" dirty="0" err="1" smtClean="0"/>
              <a:t>zhilhuan@cisco.com</a:t>
            </a:r>
            <a:endParaRPr lang="en-US" dirty="0"/>
          </a:p>
        </p:txBody>
      </p:sp>
    </p:spTree>
    <p:extLst>
      <p:ext uri="{BB962C8B-B14F-4D97-AF65-F5344CB8AC3E}">
        <p14:creationId xmlns:p14="http://schemas.microsoft.com/office/powerpoint/2010/main" val="1300838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Status Inspection</a:t>
            </a:r>
            <a:endParaRPr lang="en-US" dirty="0"/>
          </a:p>
        </p:txBody>
      </p:sp>
      <p:sp>
        <p:nvSpPr>
          <p:cNvPr id="3" name="Content Placeholder 2"/>
          <p:cNvSpPr>
            <a:spLocks noGrp="1"/>
          </p:cNvSpPr>
          <p:nvPr>
            <p:ph idx="1"/>
          </p:nvPr>
        </p:nvSpPr>
        <p:spPr/>
        <p:txBody>
          <a:bodyPr/>
          <a:lstStyle/>
          <a:p>
            <a:r>
              <a:rPr lang="en-US" i="1" dirty="0" err="1"/>
              <a:t>traffic_ctl</a:t>
            </a:r>
            <a:r>
              <a:rPr lang="en-US" i="1" dirty="0"/>
              <a:t> storage status</a:t>
            </a:r>
            <a:r>
              <a:rPr lang="en-US" dirty="0" smtClean="0">
                <a:effectLst/>
              </a:rPr>
              <a:t> </a:t>
            </a:r>
          </a:p>
          <a:p>
            <a:r>
              <a:rPr lang="en-US" dirty="0" smtClean="0"/>
              <a:t>Will print to </a:t>
            </a:r>
            <a:r>
              <a:rPr lang="en-US" dirty="0"/>
              <a:t>“</a:t>
            </a:r>
            <a:r>
              <a:rPr lang="en-US" i="1" dirty="0" err="1"/>
              <a:t>diags.log</a:t>
            </a:r>
            <a:r>
              <a:rPr lang="en-US" dirty="0" smtClean="0"/>
              <a:t>”</a:t>
            </a:r>
            <a:endParaRPr lang="en-US" dirty="0"/>
          </a:p>
          <a:p>
            <a:endParaRPr lang="en-US" dirty="0" smtClean="0"/>
          </a:p>
          <a:p>
            <a:r>
              <a:rPr lang="en-US" dirty="0" err="1" smtClean="0"/>
              <a:t>Exmaple</a:t>
            </a:r>
            <a:r>
              <a:rPr lang="en-US" dirty="0" smtClean="0"/>
              <a:t>:</a:t>
            </a:r>
            <a:endParaRPr lang="en-US" dirty="0"/>
          </a:p>
          <a:p>
            <a:pPr marL="0" indent="0">
              <a:buNone/>
            </a:pPr>
            <a:r>
              <a:rPr lang="en-US" dirty="0" smtClean="0"/>
              <a:t>[</a:t>
            </a:r>
            <a:r>
              <a:rPr lang="en-US" dirty="0"/>
              <a:t>May 12 22:15:44.138] Server {0x2b1c38391700} NOTE: /dev/disk/by-path/pci-0000:03:00.0-scsi-0:0:1:0: [good</a:t>
            </a:r>
            <a:r>
              <a:rPr lang="en-US" dirty="0" smtClean="0"/>
              <a:t>]</a:t>
            </a:r>
          </a:p>
          <a:p>
            <a:pPr marL="0" indent="0">
              <a:buNone/>
            </a:pPr>
            <a:r>
              <a:rPr lang="en-US" dirty="0" smtClean="0"/>
              <a:t>[</a:t>
            </a:r>
            <a:r>
              <a:rPr lang="en-US" dirty="0"/>
              <a:t>May 12 22:15:44.138] Server {0x2b1c38391700} NOTE: /dev/disk/by-path/pci-0000:03:00.0-scsi-0:0:2:0: [bad]</a:t>
            </a:r>
          </a:p>
        </p:txBody>
      </p:sp>
    </p:spTree>
    <p:extLst>
      <p:ext uri="{BB962C8B-B14F-4D97-AF65-F5344CB8AC3E}">
        <p14:creationId xmlns:p14="http://schemas.microsoft.com/office/powerpoint/2010/main" val="1176842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Thanks!</a:t>
            </a:r>
            <a:endParaRPr lang="en-US" dirty="0"/>
          </a:p>
        </p:txBody>
      </p:sp>
      <p:sp>
        <p:nvSpPr>
          <p:cNvPr id="9" name="Subtitle 8"/>
          <p:cNvSpPr>
            <a:spLocks noGrp="1"/>
          </p:cNvSpPr>
          <p:nvPr>
            <p:ph type="subTitle" idx="1"/>
          </p:nvPr>
        </p:nvSpPr>
        <p:spPr/>
        <p:txBody>
          <a:bodyPr/>
          <a:lstStyle/>
          <a:p>
            <a:endParaRPr lang="en-US"/>
          </a:p>
        </p:txBody>
      </p:sp>
    </p:spTree>
    <p:extLst>
      <p:ext uri="{BB962C8B-B14F-4D97-AF65-F5344CB8AC3E}">
        <p14:creationId xmlns:p14="http://schemas.microsoft.com/office/powerpoint/2010/main" val="972670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lstStyle/>
          <a:p>
            <a:r>
              <a:rPr lang="en-US" dirty="0" smtClean="0"/>
              <a:t>Traffic Server is designed to be tolerant to disk failures, but there is no corresponding disk recovery mechanism available w/o restart service. </a:t>
            </a:r>
          </a:p>
          <a:p>
            <a:r>
              <a:rPr lang="en-US" dirty="0" smtClean="0"/>
              <a:t>In the production systems, restarting Traffic Server service in a cache node is service impacting.</a:t>
            </a:r>
          </a:p>
          <a:p>
            <a:endParaRPr lang="en-US" dirty="0" smtClean="0"/>
          </a:p>
          <a:p>
            <a:r>
              <a:rPr lang="en-US" dirty="0" smtClean="0"/>
              <a:t>Simplicity of implementation</a:t>
            </a:r>
            <a:endParaRPr lang="is-IS" dirty="0" smtClean="0"/>
          </a:p>
          <a:p>
            <a:r>
              <a:rPr lang="is-IS" dirty="0"/>
              <a:t>L</a:t>
            </a:r>
            <a:r>
              <a:rPr lang="is-IS" dirty="0" smtClean="0"/>
              <a:t>ow risk</a:t>
            </a:r>
            <a:endParaRPr lang="en-US" dirty="0" smtClean="0"/>
          </a:p>
        </p:txBody>
      </p:sp>
    </p:spTree>
    <p:extLst>
      <p:ext uri="{BB962C8B-B14F-4D97-AF65-F5344CB8AC3E}">
        <p14:creationId xmlns:p14="http://schemas.microsoft.com/office/powerpoint/2010/main" val="591032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Prerequisites</a:t>
            </a:r>
            <a:r>
              <a:rPr lang="en-US" dirty="0" smtClean="0">
                <a:effectLst/>
              </a:rPr>
              <a:t> </a:t>
            </a:r>
            <a:endParaRPr lang="en-US" dirty="0"/>
          </a:p>
        </p:txBody>
      </p:sp>
      <p:sp>
        <p:nvSpPr>
          <p:cNvPr id="3" name="Content Placeholder 2"/>
          <p:cNvSpPr>
            <a:spLocks noGrp="1"/>
          </p:cNvSpPr>
          <p:nvPr>
            <p:ph idx="1"/>
          </p:nvPr>
        </p:nvSpPr>
        <p:spPr/>
        <p:txBody>
          <a:bodyPr/>
          <a:lstStyle/>
          <a:p>
            <a:pPr lvl="0"/>
            <a:r>
              <a:rPr lang="en-US" dirty="0"/>
              <a:t>The ATS startup logic will not be changed. As the current design, “</a:t>
            </a:r>
            <a:r>
              <a:rPr lang="en-US" i="1" dirty="0" err="1" smtClean="0"/>
              <a:t>storage.config</a:t>
            </a:r>
            <a:r>
              <a:rPr lang="en-US" dirty="0" smtClean="0"/>
              <a:t>”, </a:t>
            </a:r>
            <a:r>
              <a:rPr lang="en-US" dirty="0"/>
              <a:t>“</a:t>
            </a:r>
            <a:r>
              <a:rPr lang="en-US" i="1" dirty="0" err="1" smtClean="0"/>
              <a:t>volume.config</a:t>
            </a:r>
            <a:r>
              <a:rPr lang="en-US" dirty="0" smtClean="0"/>
              <a:t>” </a:t>
            </a:r>
            <a:r>
              <a:rPr lang="en-US" dirty="0"/>
              <a:t>will only be loaded at ATS startup.</a:t>
            </a:r>
          </a:p>
          <a:p>
            <a:pPr lvl="0"/>
            <a:r>
              <a:rPr lang="en-US" dirty="0"/>
              <a:t>Only Raw disk recovery is supported.</a:t>
            </a:r>
          </a:p>
          <a:p>
            <a:pPr lvl="0"/>
            <a:r>
              <a:rPr lang="en-US" dirty="0"/>
              <a:t>For a disk to be a candidate for hot-swap, that disk recovered must be listed in “</a:t>
            </a:r>
            <a:r>
              <a:rPr lang="en-US" i="1" dirty="0" err="1" smtClean="0"/>
              <a:t>storage.config</a:t>
            </a:r>
            <a:r>
              <a:rPr lang="en-US" dirty="0" smtClean="0"/>
              <a:t>”, </a:t>
            </a:r>
            <a:r>
              <a:rPr lang="en-US" dirty="0"/>
              <a:t>and used by ATS as an operational disk after the process startup done.</a:t>
            </a:r>
          </a:p>
          <a:p>
            <a:pPr lvl="0"/>
            <a:r>
              <a:rPr lang="en-US" dirty="0"/>
              <a:t>The replaced disk must have equal or larger size than the old (failed) disk. And the recovery will only use the same storage size as the old disk</a:t>
            </a:r>
            <a:r>
              <a:rPr lang="en-US" dirty="0" smtClean="0"/>
              <a:t>.</a:t>
            </a:r>
            <a:endParaRPr lang="en-US" dirty="0"/>
          </a:p>
        </p:txBody>
      </p:sp>
    </p:spTree>
    <p:extLst>
      <p:ext uri="{BB962C8B-B14F-4D97-AF65-F5344CB8AC3E}">
        <p14:creationId xmlns:p14="http://schemas.microsoft.com/office/powerpoint/2010/main" val="2080640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Hot Swap Procedure</a:t>
            </a:r>
            <a:endParaRPr lang="en-US" dirty="0"/>
          </a:p>
        </p:txBody>
      </p:sp>
      <p:sp>
        <p:nvSpPr>
          <p:cNvPr id="3" name="Content Placeholder 2"/>
          <p:cNvSpPr>
            <a:spLocks noGrp="1"/>
          </p:cNvSpPr>
          <p:nvPr>
            <p:ph idx="1"/>
          </p:nvPr>
        </p:nvSpPr>
        <p:spPr/>
        <p:txBody>
          <a:bodyPr/>
          <a:lstStyle/>
          <a:p>
            <a:r>
              <a:rPr lang="en-US" dirty="0" smtClean="0"/>
              <a:t>Offline a bad disk</a:t>
            </a:r>
          </a:p>
          <a:p>
            <a:pPr marL="457200" lvl="1" indent="0">
              <a:buNone/>
            </a:pPr>
            <a:r>
              <a:rPr lang="en-US" i="1" dirty="0" err="1" smtClean="0"/>
              <a:t>traffic_ctl</a:t>
            </a:r>
            <a:r>
              <a:rPr lang="en-US" i="1" dirty="0" smtClean="0"/>
              <a:t> </a:t>
            </a:r>
            <a:r>
              <a:rPr lang="en-US" i="1" dirty="0"/>
              <a:t>storage offline &lt;path-of-the-disk&gt;</a:t>
            </a:r>
            <a:r>
              <a:rPr lang="en-US" dirty="0" smtClean="0">
                <a:effectLst/>
              </a:rPr>
              <a:t> </a:t>
            </a:r>
          </a:p>
          <a:p>
            <a:r>
              <a:rPr lang="en-US" dirty="0" smtClean="0"/>
              <a:t>Replaces </a:t>
            </a:r>
            <a:r>
              <a:rPr lang="en-US" dirty="0"/>
              <a:t>the disk hardware, and makes sure that the path of the disk is </a:t>
            </a:r>
            <a:r>
              <a:rPr lang="en-US" dirty="0" smtClean="0"/>
              <a:t>persistent.</a:t>
            </a:r>
          </a:p>
          <a:p>
            <a:r>
              <a:rPr lang="en-US" dirty="0" smtClean="0"/>
              <a:t>Online the replaced disk</a:t>
            </a:r>
          </a:p>
          <a:p>
            <a:pPr marL="457200" lvl="1" indent="0">
              <a:buNone/>
            </a:pPr>
            <a:r>
              <a:rPr lang="en-US" i="1" dirty="0" err="1" smtClean="0"/>
              <a:t>traffic_ctl</a:t>
            </a:r>
            <a:r>
              <a:rPr lang="en-US" i="1" dirty="0" smtClean="0"/>
              <a:t> storage </a:t>
            </a:r>
            <a:r>
              <a:rPr lang="en-US" i="1" dirty="0"/>
              <a:t>online &lt;path-of-the-disk&gt;</a:t>
            </a:r>
            <a:r>
              <a:rPr lang="en-US" dirty="0" smtClean="0">
                <a:effectLst/>
              </a:rPr>
              <a:t> </a:t>
            </a:r>
          </a:p>
          <a:p>
            <a:endParaRPr lang="en-US" dirty="0"/>
          </a:p>
          <a:p>
            <a:r>
              <a:rPr lang="en-US" dirty="0" smtClean="0"/>
              <a:t>Check status of all disks</a:t>
            </a:r>
          </a:p>
          <a:p>
            <a:pPr marL="457200" lvl="1" indent="0">
              <a:buNone/>
            </a:pPr>
            <a:r>
              <a:rPr lang="en-US" i="1" dirty="0" err="1" smtClean="0"/>
              <a:t>traffic_ctl</a:t>
            </a:r>
            <a:r>
              <a:rPr lang="en-US" i="1" dirty="0" smtClean="0"/>
              <a:t> </a:t>
            </a:r>
            <a:r>
              <a:rPr lang="is-IS" i="1" dirty="0" smtClean="0"/>
              <a:t>storage status</a:t>
            </a:r>
            <a:endParaRPr lang="en-US" i="1" dirty="0"/>
          </a:p>
        </p:txBody>
      </p:sp>
    </p:spTree>
    <p:extLst>
      <p:ext uri="{BB962C8B-B14F-4D97-AF65-F5344CB8AC3E}">
        <p14:creationId xmlns:p14="http://schemas.microsoft.com/office/powerpoint/2010/main" val="1579158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Architect Re-Capture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270687" y="1825625"/>
            <a:ext cx="6183276" cy="4351338"/>
          </a:xfrm>
          <a:prstGeom prst="rect">
            <a:avLst/>
          </a:prstGeom>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5837274" y="1690688"/>
            <a:ext cx="5720317" cy="4327340"/>
          </a:xfrm>
          <a:prstGeom prst="rect">
            <a:avLst/>
          </a:prstGeom>
        </p:spPr>
      </p:pic>
    </p:spTree>
    <p:extLst>
      <p:ext uri="{BB962C8B-B14F-4D97-AF65-F5344CB8AC3E}">
        <p14:creationId xmlns:p14="http://schemas.microsoft.com/office/powerpoint/2010/main" val="1731355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Cache </a:t>
            </a:r>
            <a:r>
              <a:rPr lang="en-US" dirty="0" smtClean="0"/>
              <a:t>initialization</a:t>
            </a:r>
            <a:endParaRPr lang="en-US" dirty="0"/>
          </a:p>
        </p:txBody>
      </p:sp>
      <p:sp>
        <p:nvSpPr>
          <p:cNvPr id="3" name="Content Placeholder 2"/>
          <p:cNvSpPr>
            <a:spLocks noGrp="1"/>
          </p:cNvSpPr>
          <p:nvPr>
            <p:ph idx="1"/>
          </p:nvPr>
        </p:nvSpPr>
        <p:spPr/>
        <p:txBody>
          <a:bodyPr/>
          <a:lstStyle/>
          <a:p>
            <a:r>
              <a:rPr lang="en-US" dirty="0"/>
              <a:t>Load and parse “</a:t>
            </a:r>
            <a:r>
              <a:rPr lang="en-US" i="1" dirty="0" err="1" smtClean="0"/>
              <a:t>storage.config</a:t>
            </a:r>
            <a:r>
              <a:rPr lang="en-US" dirty="0" smtClean="0"/>
              <a:t>” </a:t>
            </a:r>
            <a:r>
              <a:rPr lang="en-US" dirty="0"/>
              <a:t>(by </a:t>
            </a:r>
            <a:r>
              <a:rPr lang="en-US" i="1" dirty="0"/>
              <a:t>Store::</a:t>
            </a:r>
            <a:r>
              <a:rPr lang="en-US" i="1" dirty="0" err="1"/>
              <a:t>read_config</a:t>
            </a:r>
            <a:r>
              <a:rPr lang="en-US" dirty="0"/>
              <a:t>), “</a:t>
            </a:r>
            <a:r>
              <a:rPr lang="en-US" i="1" dirty="0" err="1" smtClean="0"/>
              <a:t>volume.config</a:t>
            </a:r>
            <a:r>
              <a:rPr lang="en-US" dirty="0" smtClean="0"/>
              <a:t>” </a:t>
            </a:r>
            <a:r>
              <a:rPr lang="en-US" dirty="0"/>
              <a:t>(by </a:t>
            </a:r>
            <a:r>
              <a:rPr lang="en-US" i="1" dirty="0" err="1"/>
              <a:t>ConfigVolumes</a:t>
            </a:r>
            <a:r>
              <a:rPr lang="en-US" i="1" dirty="0"/>
              <a:t>::</a:t>
            </a:r>
            <a:r>
              <a:rPr lang="en-US" i="1" dirty="0" err="1"/>
              <a:t>read_config_file</a:t>
            </a:r>
            <a:r>
              <a:rPr lang="en-US" dirty="0"/>
              <a:t>). </a:t>
            </a:r>
            <a:endParaRPr lang="en-US" dirty="0" smtClean="0"/>
          </a:p>
          <a:p>
            <a:r>
              <a:rPr lang="en-US" dirty="0"/>
              <a:t>Open the raw disk file, read the disk header. </a:t>
            </a:r>
            <a:endParaRPr lang="en-US" dirty="0" smtClean="0"/>
          </a:p>
          <a:p>
            <a:pPr lvl="0"/>
            <a:r>
              <a:rPr lang="en-US" dirty="0"/>
              <a:t>Calculate size of each volume and stripe based on configuration and storage size. Then create stripes for each disk </a:t>
            </a:r>
            <a:r>
              <a:rPr lang="en-US" dirty="0" smtClean="0"/>
              <a:t>(by </a:t>
            </a:r>
            <a:r>
              <a:rPr lang="en-US" i="1" dirty="0" err="1"/>
              <a:t>CacheDisk</a:t>
            </a:r>
            <a:r>
              <a:rPr lang="en-US" i="1" dirty="0"/>
              <a:t>::</a:t>
            </a:r>
            <a:r>
              <a:rPr lang="en-US" i="1" dirty="0" err="1" smtClean="0"/>
              <a:t>create_volume</a:t>
            </a:r>
            <a:r>
              <a:rPr lang="en-US" i="1" dirty="0" smtClean="0"/>
              <a:t>)</a:t>
            </a:r>
            <a:r>
              <a:rPr lang="en-US" dirty="0" smtClean="0"/>
              <a:t>.</a:t>
            </a:r>
            <a:endParaRPr lang="en-US" dirty="0"/>
          </a:p>
          <a:p>
            <a:r>
              <a:rPr lang="en-US" dirty="0"/>
              <a:t>Read stripe metadata </a:t>
            </a:r>
            <a:r>
              <a:rPr lang="en-US" dirty="0" smtClean="0"/>
              <a:t>(via </a:t>
            </a:r>
            <a:r>
              <a:rPr lang="en-US" i="1" dirty="0"/>
              <a:t>Vol::</a:t>
            </a:r>
            <a:r>
              <a:rPr lang="en-US" i="1" dirty="0" err="1" smtClean="0"/>
              <a:t>init</a:t>
            </a:r>
            <a:r>
              <a:rPr lang="en-US" dirty="0" smtClean="0"/>
              <a:t>). </a:t>
            </a:r>
          </a:p>
          <a:p>
            <a:r>
              <a:rPr lang="en-US" dirty="0"/>
              <a:t>After the cache initialized ready, ram cache will be created </a:t>
            </a:r>
            <a:r>
              <a:rPr lang="en-US" dirty="0" smtClean="0"/>
              <a:t>(via </a:t>
            </a:r>
            <a:r>
              <a:rPr lang="en-US" i="1" dirty="0" err="1"/>
              <a:t>CacheProcessor</a:t>
            </a:r>
            <a:r>
              <a:rPr lang="en-US" i="1" dirty="0"/>
              <a:t>::</a:t>
            </a:r>
            <a:r>
              <a:rPr lang="en-US" i="1" dirty="0" err="1" smtClean="0"/>
              <a:t>cacheInitialized</a:t>
            </a:r>
            <a:r>
              <a:rPr lang="en-US" dirty="0" smtClean="0"/>
              <a:t>).</a:t>
            </a:r>
            <a:r>
              <a:rPr lang="en-US" dirty="0" smtClean="0">
                <a:effectLst/>
              </a:rPr>
              <a:t> </a:t>
            </a:r>
            <a:endParaRPr lang="en-US" dirty="0"/>
          </a:p>
        </p:txBody>
      </p:sp>
    </p:spTree>
    <p:extLst>
      <p:ext uri="{BB962C8B-B14F-4D97-AF65-F5344CB8AC3E}">
        <p14:creationId xmlns:p14="http://schemas.microsoft.com/office/powerpoint/2010/main" val="2128459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Failure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8199" y="1825625"/>
            <a:ext cx="10421679" cy="4351338"/>
          </a:xfrm>
          <a:prstGeom prst="rect">
            <a:avLst/>
          </a:prstGeom>
        </p:spPr>
      </p:pic>
    </p:spTree>
    <p:extLst>
      <p:ext uri="{BB962C8B-B14F-4D97-AF65-F5344CB8AC3E}">
        <p14:creationId xmlns:p14="http://schemas.microsoft.com/office/powerpoint/2010/main" val="354592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Recovery</a:t>
            </a:r>
            <a:endParaRPr lang="en-US" dirty="0"/>
          </a:p>
        </p:txBody>
      </p:sp>
      <p:graphicFrame>
        <p:nvGraphicFramePr>
          <p:cNvPr id="4" name="Diagram 3"/>
          <p:cNvGraphicFramePr/>
          <p:nvPr>
            <p:extLst>
              <p:ext uri="{D42A27DB-BD31-4B8C-83A1-F6EECF244321}">
                <p14:modId xmlns:p14="http://schemas.microsoft.com/office/powerpoint/2010/main" val="2026468893"/>
              </p:ext>
            </p:extLst>
          </p:nvPr>
        </p:nvGraphicFramePr>
        <p:xfrm>
          <a:off x="838200" y="2212881"/>
          <a:ext cx="10691813" cy="39243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838200" y="2212881"/>
            <a:ext cx="3763297" cy="461665"/>
          </a:xfrm>
          <a:prstGeom prst="rect">
            <a:avLst/>
          </a:prstGeom>
          <a:noFill/>
        </p:spPr>
        <p:txBody>
          <a:bodyPr wrap="square" rtlCol="0">
            <a:spAutoFit/>
          </a:bodyPr>
          <a:lstStyle/>
          <a:p>
            <a:r>
              <a:rPr lang="en-US" sz="2400" dirty="0" smtClean="0"/>
              <a:t>Check: disk is a candidate?</a:t>
            </a:r>
            <a:endParaRPr lang="en-US" sz="2400" dirty="0"/>
          </a:p>
        </p:txBody>
      </p:sp>
      <p:sp>
        <p:nvSpPr>
          <p:cNvPr id="5" name="TextBox 4"/>
          <p:cNvSpPr txBox="1"/>
          <p:nvPr/>
        </p:nvSpPr>
        <p:spPr>
          <a:xfrm>
            <a:off x="4601496" y="2212881"/>
            <a:ext cx="2625213" cy="461665"/>
          </a:xfrm>
          <a:prstGeom prst="rect">
            <a:avLst/>
          </a:prstGeom>
          <a:noFill/>
        </p:spPr>
        <p:txBody>
          <a:bodyPr wrap="square" rtlCol="0">
            <a:spAutoFit/>
          </a:bodyPr>
          <a:lstStyle/>
          <a:p>
            <a:r>
              <a:rPr lang="en-US" sz="2400" smtClean="0"/>
              <a:t>Initialize </a:t>
            </a:r>
            <a:r>
              <a:rPr lang="en-US" sz="2400" dirty="0" smtClean="0"/>
              <a:t>meta data</a:t>
            </a:r>
            <a:endParaRPr lang="en-US" sz="2400" dirty="0"/>
          </a:p>
        </p:txBody>
      </p:sp>
      <p:sp>
        <p:nvSpPr>
          <p:cNvPr id="6" name="TextBox 5"/>
          <p:cNvSpPr txBox="1"/>
          <p:nvPr/>
        </p:nvSpPr>
        <p:spPr>
          <a:xfrm>
            <a:off x="8364794" y="2212881"/>
            <a:ext cx="1710813" cy="461665"/>
          </a:xfrm>
          <a:prstGeom prst="rect">
            <a:avLst/>
          </a:prstGeom>
          <a:noFill/>
        </p:spPr>
        <p:txBody>
          <a:bodyPr wrap="square" rtlCol="0">
            <a:spAutoFit/>
          </a:bodyPr>
          <a:lstStyle/>
          <a:p>
            <a:r>
              <a:rPr lang="en-US" sz="2400" dirty="0" smtClean="0"/>
              <a:t>Mark good</a:t>
            </a:r>
            <a:endParaRPr lang="en-US" sz="2400" dirty="0"/>
          </a:p>
        </p:txBody>
      </p:sp>
    </p:spTree>
    <p:extLst>
      <p:ext uri="{BB962C8B-B14F-4D97-AF65-F5344CB8AC3E}">
        <p14:creationId xmlns:p14="http://schemas.microsoft.com/office/powerpoint/2010/main" val="347213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US" dirty="0"/>
          </a:p>
        </p:txBody>
      </p:sp>
      <p:sp>
        <p:nvSpPr>
          <p:cNvPr id="3" name="Content Placeholder 2"/>
          <p:cNvSpPr>
            <a:spLocks noGrp="1"/>
          </p:cNvSpPr>
          <p:nvPr>
            <p:ph idx="1"/>
          </p:nvPr>
        </p:nvSpPr>
        <p:spPr/>
        <p:txBody>
          <a:bodyPr/>
          <a:lstStyle/>
          <a:p>
            <a:pPr lvl="0"/>
            <a:r>
              <a:rPr lang="en-US" dirty="0"/>
              <a:t>To avoid implementing complicated logic of recovering disk content, a replacement disk will always be cleared. Therefore, no previous cached contents will be used.</a:t>
            </a:r>
          </a:p>
          <a:p>
            <a:pPr lvl="0"/>
            <a:r>
              <a:rPr lang="en-US" dirty="0"/>
              <a:t>Only the same size of the old disk will be used for cache. This will help to reuse the already existing data structures for the old (failed) disk, and avoid the complexity to rebuild those data structures.</a:t>
            </a:r>
          </a:p>
          <a:p>
            <a:pPr lvl="0"/>
            <a:r>
              <a:rPr lang="en-US" dirty="0"/>
              <a:t>If the replacement is larger, then after a ATS process restart, the full new disk may be used for cache. This </a:t>
            </a:r>
            <a:r>
              <a:rPr lang="en-US"/>
              <a:t>could </a:t>
            </a:r>
            <a:r>
              <a:rPr lang="en-US" smtClean="0"/>
              <a:t>cause </a:t>
            </a:r>
            <a:r>
              <a:rPr lang="en-US" dirty="0"/>
              <a:t>the cached content become invalid</a:t>
            </a:r>
            <a:r>
              <a:rPr lang="en-US" dirty="0" smtClean="0"/>
              <a:t>.</a:t>
            </a:r>
            <a:endParaRPr lang="en-US" dirty="0"/>
          </a:p>
        </p:txBody>
      </p:sp>
    </p:spTree>
    <p:extLst>
      <p:ext uri="{BB962C8B-B14F-4D97-AF65-F5344CB8AC3E}">
        <p14:creationId xmlns:p14="http://schemas.microsoft.com/office/powerpoint/2010/main" val="12229797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427</TotalTime>
  <Words>664</Words>
  <Application>Microsoft Macintosh PowerPoint</Application>
  <PresentationFormat>Widescreen</PresentationFormat>
  <Paragraphs>99</Paragraphs>
  <Slides>11</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Calibri Light</vt:lpstr>
      <vt:lpstr>Arial</vt:lpstr>
      <vt:lpstr>Office Theme</vt:lpstr>
      <vt:lpstr>Disk Hot Swap</vt:lpstr>
      <vt:lpstr>Motivation</vt:lpstr>
      <vt:lpstr>Prerequisites </vt:lpstr>
      <vt:lpstr>Disk Hot Swap Procedure</vt:lpstr>
      <vt:lpstr>Cache Architect Re-Capture</vt:lpstr>
      <vt:lpstr>Cache initialization</vt:lpstr>
      <vt:lpstr>Disk Failure</vt:lpstr>
      <vt:lpstr>Disk Recovery</vt:lpstr>
      <vt:lpstr>Limitations</vt:lpstr>
      <vt:lpstr>Disk Status Inspection</vt:lpstr>
      <vt:lpstr>Thanks!</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Disk Hot Swap</dc:title>
  <dc:creator>Microsoft Office User</dc:creator>
  <cp:lastModifiedBy>Microsoft Office User</cp:lastModifiedBy>
  <cp:revision>41</cp:revision>
  <dcterms:created xsi:type="dcterms:W3CDTF">2017-05-05T04:16:49Z</dcterms:created>
  <dcterms:modified xsi:type="dcterms:W3CDTF">2017-05-14T01:06:52Z</dcterms:modified>
</cp:coreProperties>
</file>